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14" r:id="rId5"/>
    <p:sldMasterId id="2147483768" r:id="rId6"/>
    <p:sldMasterId id="2147483786" r:id="rId7"/>
    <p:sldMasterId id="2147483804" r:id="rId8"/>
    <p:sldMasterId id="2147483822" r:id="rId9"/>
    <p:sldMasterId id="2147483858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99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087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6561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847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29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61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2515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5486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0049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147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11575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86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5283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996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642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77544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8797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875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5367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577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5699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16690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1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312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269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738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8574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8979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0831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570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1610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4039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0784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15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7756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8386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3807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0528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592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466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2355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79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2451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692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52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911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9319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0661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2303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7174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82180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6479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8970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3950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3997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57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130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8019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3702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31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15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4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0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68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441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58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45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665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863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160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19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007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691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000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998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480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42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2767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274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7751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605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92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6580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028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80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24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826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700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173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146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749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702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741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230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230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392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11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598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052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724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917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482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485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306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02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71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1042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65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9126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700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360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542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773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024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541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7216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334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01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30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0717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8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330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568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714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036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680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2937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471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859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89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6731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5050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571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0869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640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400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18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025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163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4616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33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0020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3104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4765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8449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8777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9165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3667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27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252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688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32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007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663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447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455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4571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718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777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925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F8A732-5C8C-46C5-B7B0-1A5D6B63EE81}" type="datetimeFigureOut">
              <a:rPr lang="uk-UA" smtClean="0"/>
              <a:t>Нд 11.11.2018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87586F-7A09-4897-A3C1-311AF74A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1531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AB423-2463-4975-9831-A34DE5EE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01240"/>
            <a:ext cx="9068586" cy="2590800"/>
          </a:xfrm>
        </p:spPr>
        <p:txBody>
          <a:bodyPr/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Педагогіка партнерства  у  Новій українській школі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02F9C0-3C5D-4FD2-8426-3088192B2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7" y="5117123"/>
            <a:ext cx="9070848" cy="457201"/>
          </a:xfrm>
        </p:spPr>
        <p:txBody>
          <a:bodyPr/>
          <a:lstStyle/>
          <a:p>
            <a:r>
              <a:rPr lang="uk-UA" b="1" dirty="0"/>
              <a:t>Автор: </a:t>
            </a:r>
            <a:r>
              <a:rPr lang="uk-UA" b="1" dirty="0" err="1"/>
              <a:t>Квасніцька</a:t>
            </a:r>
            <a:r>
              <a:rPr lang="uk-UA" b="1" dirty="0"/>
              <a:t> Юлія Володимирівна</a:t>
            </a:r>
          </a:p>
        </p:txBody>
      </p:sp>
    </p:spTree>
    <p:extLst>
      <p:ext uri="{BB962C8B-B14F-4D97-AF65-F5344CB8AC3E}">
        <p14:creationId xmlns:p14="http://schemas.microsoft.com/office/powerpoint/2010/main" val="278858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60785-78E1-4E73-882D-D8B989F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8F6E5C3-FB0F-474C-822A-B20ABC493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1"/>
          </a:xfrm>
        </p:spPr>
      </p:pic>
      <p:pic>
        <p:nvPicPr>
          <p:cNvPr id="3074" name="Picture 2" descr="Ð ÐµÐ·ÑÐ»ÑÑÐ°Ñ Ð¿Ð¾ÑÑÐºÑ Ð·Ð¾Ð±ÑÐ°Ð¶ÐµÐ½Ñ Ð·Ð° Ð·Ð°Ð¿Ð¸ÑÐ¾Ð¼ &quot;ÑÐ¾Ð±Ð¾ÑÐ° Ð· Ð±Ð°ÑÑÐºÐ°Ð¼Ð¸&quot;">
            <a:extLst>
              <a:ext uri="{FF2B5EF4-FFF2-40B4-BE49-F238E27FC236}">
                <a16:creationId xmlns:a16="http://schemas.microsoft.com/office/drawing/2014/main" id="{2072E6CF-CC4C-4B09-84F6-C9F35B45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2" y="4215479"/>
            <a:ext cx="4848664" cy="26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ED077-FECF-46B9-9BD3-05F308440D69}"/>
              </a:ext>
            </a:extLst>
          </p:cNvPr>
          <p:cNvSpPr txBox="1"/>
          <p:nvPr/>
        </p:nvSpPr>
        <p:spPr>
          <a:xfrm>
            <a:off x="98474" y="181957"/>
            <a:ext cx="792011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батьківських зборів у 1-му класі на рік:</a:t>
            </a:r>
          </a:p>
          <a:p>
            <a:pPr lvl="0"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Організаційні.</a:t>
            </a:r>
          </a:p>
          <a:p>
            <a:pPr lvl="0"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Адаптація першокласників</a:t>
            </a:r>
          </a:p>
          <a:p>
            <a:pPr lvl="0"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Тематичні (наприклад, «Проектна діяльність -  основа розвитку творчих здібностей.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Практикування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виготовлення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лепбуків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lvl="0"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«Розвиток творчих та інтелектуальних здібностей учнів за допомогою ігрових технологій. Використання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організації освітнього процесу».</a:t>
            </a:r>
          </a:p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Підсумкові. </a:t>
            </a:r>
          </a:p>
        </p:txBody>
      </p:sp>
    </p:spTree>
    <p:extLst>
      <p:ext uri="{BB962C8B-B14F-4D97-AF65-F5344CB8AC3E}">
        <p14:creationId xmlns:p14="http://schemas.microsoft.com/office/powerpoint/2010/main" val="381429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E3777-9E3A-4C19-B269-FD4A9243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23520"/>
            <a:ext cx="10058400" cy="1371600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0070C0"/>
                </a:solidFill>
              </a:rPr>
              <a:t>3. Технологія проектування моделі партнерської взаємодії із сім'єю.</a:t>
            </a:r>
            <a:br>
              <a:rPr lang="uk-UA" sz="3600" i="1" dirty="0">
                <a:solidFill>
                  <a:srgbClr val="0070C0"/>
                </a:solidFill>
              </a:rPr>
            </a:br>
            <a:endParaRPr lang="uk-UA" sz="3600" i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6C3757-126B-4248-9422-7335DF48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137920"/>
            <a:ext cx="11861800" cy="5834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та зміст технологічного процесу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1 -й етап. Визначення цільових установок.</a:t>
            </a: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етап. Вибір стратегії.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вибору стратегії складається з чотирьох чітко визначених і взаємопов'язаних кроків, а саме: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Аналіз ситуації. Ранжування можливих стратегій.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Аналіз сильних і слабких сторін обраних стратегій, можливостей і потенційних загроз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-аналіз).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Визначення загальної мети, конкретних завдань і пріоритетів, очікуваних результатів.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Розроблення плану дій із виконання стратегічних завдань і досягнення результатів.</a:t>
            </a: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етап. Планування.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етап. Організація діяльності.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5-й етап. Моніторинг та корекція.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цього етапу — оптимізація процесу партнерської взаємодії, дослідження її ефективності, здійснення необхідного коригування, виправлення можливих помилок. Етап включає такі процедури: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Моніторинг системи. Діагностування та аналіз результатів, визначення проблемних позицій, виявлення неефективних елементів у моделі, визначення причин неефективності.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Обговорення та погодження змін. Постійне обговорення результатів спільної роботи на педагогічній, батьківській радах, раді учнівського самоврядування, раді закладу; формулювання пропозицій щодо внесення змін до моделі, їх ранжування, визначення найбільш конструктивних.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Корекція, внесення змін. Визначення недоліків у функціонуванні моделі. Окреслення засобів та шляхів їх усунення. Оптимізація функціонування моделі взаємодії школи і сім'ї.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0580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9C0AAF-2264-4B69-872C-96ABB848E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901327"/>
            <a:ext cx="7050088" cy="477968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 готовності батьків до взаємодії є: 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 ставлення до педагогічного колективу та своєї участі в життєдіяльності школи;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 відвідувати обов'язкові заходи для батьків;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 у справах дітей, класу, школи;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здійснювати конструктивне спілкування і взаємодію  з педагогами і адміністрацією школи;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 свого місця і ролі у взаємодії зі школою.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5B65B-D5D7-4E9C-9885-8855084F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305300"/>
            <a:ext cx="1862866" cy="23285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89BB2B-5144-42A9-A6BD-FDB849E3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36" y="2376488"/>
            <a:ext cx="5522051" cy="41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EEAB14-5833-4E0D-9965-2BD704B0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402888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4. Тренінгове заняття для батьків «Батьки та діти: співпраця з дитиною в умовах навчання за Концепцією Нової української школи».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проведення зборів: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Вступна частина.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Основна частина.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блок.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«Особливості дитячого світу».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«Розвиток критичного мислення».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навчально-виховного процесу  у 1 класі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питання.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Заключна частина.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Підбиття підсумків заняття. </a:t>
            </a:r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28427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ED8524-28AC-492D-9735-D38914032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406400"/>
            <a:ext cx="9856788" cy="5321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Вступна частина.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Ранкова зустріч.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 та знайомство. Технологія «Хай-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файв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Щоденні новини.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Обмін інформацією.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Групова робота (Що ви знаєте про НУШ?)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«Правила для групи».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Очікуваний результат: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атмосфера «тут і зараз», батьки налаштовані на роботу.</a:t>
            </a:r>
          </a:p>
          <a:p>
            <a:pPr marL="0" lvl="0" indent="0" algn="just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«Слова натхнення».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Метод: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модерація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Очікуваний результат: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учасники спрямовані до теми заняття, згуртовуються на роботу в групах.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52931-6E8F-42C9-8CD5-9AA52BDC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1" y="139700"/>
            <a:ext cx="3465512" cy="30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59155D-507D-4923-976D-3FCEA4CC4E8A}"/>
              </a:ext>
            </a:extLst>
          </p:cNvPr>
          <p:cNvSpPr txBox="1"/>
          <p:nvPr/>
        </p:nvSpPr>
        <p:spPr>
          <a:xfrm>
            <a:off x="201478" y="-156597"/>
            <a:ext cx="833808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Основна частина.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блок.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дитячого світу порівняно зі світом дорослих: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сформованих поглядів;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перевтілення;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Емоційність;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мінливість;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Імпульсивність.</a:t>
            </a:r>
          </a:p>
          <a:p>
            <a:pPr lvl="0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«7 хустин».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«Розвиток критичного мислення».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«Врятуйте плем’я Моро!».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займається вирощуванням проса і тварин.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Водних ресурсів не вистачає.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Плем’я час від часу має проблему з їжею (трапляється голод).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дитяча смертність.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Панують епідемії.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Докучає муха Цеце, яка заражає і тим самим знищує худобу.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вашому розпорядженні є 200 мільярдів доларів, зробіть плем’я Моро щасливим.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навчально-виховного процесу  у 1 класі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питання.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 для батьків.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093FC3-7318-4402-9B4E-CB51BCADF3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BFFFE"/>
              </a:clrFrom>
              <a:clrTo>
                <a:srgbClr val="E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91" y="3902167"/>
            <a:ext cx="3363133" cy="20992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67B22C-8ACE-484D-B509-9D97D365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77" y="453520"/>
            <a:ext cx="3741776" cy="25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9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F3D0C3-8995-4373-9B08-2593AFDF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2" y="0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Заключна частина.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Підбиття підсумків заняття.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Метод: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модерація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шерінг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Очікуваний результат: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учасники висловлюють власні думки, користуючись термінами, які вони запам’ятали під час заняття.</a:t>
            </a: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0B2652-B30B-4928-8143-224815F8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0" y="2705573"/>
            <a:ext cx="5067623" cy="38513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E2CF76-EC30-427C-82D8-99076767F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80" y="0"/>
            <a:ext cx="4631270" cy="46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090AA-443E-4FEA-9CFA-CCD8C387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80" y="813157"/>
            <a:ext cx="10131425" cy="1374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“</a:t>
            </a:r>
            <a:r>
              <a:rPr lang="ru-RU" dirty="0" err="1">
                <a:latin typeface="Comic Sans MS" panose="030F0702030302020204" pitchFamily="66" charset="0"/>
              </a:rPr>
              <a:t>Навчання</a:t>
            </a:r>
            <a:r>
              <a:rPr lang="ru-RU" dirty="0">
                <a:latin typeface="Comic Sans MS" panose="030F0702030302020204" pitchFamily="66" charset="0"/>
              </a:rPr>
              <a:t> без </a:t>
            </a:r>
            <a:r>
              <a:rPr lang="ru-RU" dirty="0" err="1">
                <a:latin typeface="Comic Sans MS" panose="030F0702030302020204" pitchFamily="66" charset="0"/>
              </a:rPr>
              <a:t>міркування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даремне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міркування</a:t>
            </a:r>
            <a:r>
              <a:rPr lang="ru-RU" dirty="0">
                <a:latin typeface="Comic Sans MS" panose="030F0702030302020204" pitchFamily="66" charset="0"/>
              </a:rPr>
              <a:t> без </a:t>
            </a:r>
            <a:r>
              <a:rPr lang="ru-RU" dirty="0" err="1">
                <a:latin typeface="Comic Sans MS" panose="030F0702030302020204" pitchFamily="66" charset="0"/>
              </a:rPr>
              <a:t>навчання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небезпечне</a:t>
            </a:r>
            <a:r>
              <a:rPr lang="ru-RU" dirty="0">
                <a:latin typeface="Comic Sans MS" panose="030F0702030302020204" pitchFamily="66" charset="0"/>
              </a:rPr>
              <a:t>”.</a:t>
            </a:r>
            <a:br>
              <a:rPr lang="ru-RU" dirty="0">
                <a:latin typeface="Comic Sans MS" panose="030F0702030302020204" pitchFamily="66" charset="0"/>
              </a:rPr>
            </a:br>
            <a:endParaRPr lang="uk-UA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BB078-EFBE-4FCD-89CE-96D93FBC4085}"/>
              </a:ext>
            </a:extLst>
          </p:cNvPr>
          <p:cNvSpPr txBox="1"/>
          <p:nvPr/>
        </p:nvSpPr>
        <p:spPr>
          <a:xfrm>
            <a:off x="8508569" y="1894953"/>
            <a:ext cx="223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Конфуцій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83B4BE-7078-4037-B39A-A02236B6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11" y="2823249"/>
            <a:ext cx="5888162" cy="36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6916FC-4C98-4D2A-A6F4-65666E86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1109588"/>
            <a:ext cx="6274190" cy="4705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2D5B16-A838-458D-B386-DAF47174E731}"/>
              </a:ext>
            </a:extLst>
          </p:cNvPr>
          <p:cNvSpPr txBox="1"/>
          <p:nvPr/>
        </p:nvSpPr>
        <p:spPr>
          <a:xfrm>
            <a:off x="6443003" y="148611"/>
            <a:ext cx="53973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Сьогодні в умовах модернізації української освіти одним із напрямків оптимізації навчального процесу є його спрямування на демократизацію взаємовідносин викладача та учня, що відображається в нових підходах до навчання: створенні сприятливої атмосфери співробітництва, зниженні монологічного викладу матеріалу та дублювання інформації, яка може бути отримана з доступних джерел і переходу до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діалогізованого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 з учнями в ході навчального процесу, інтенсифікації впровадження в навчальний процес активних методів навчання, які дають можливості для розкриття творчої особистості, розвитку ініціативи, активізації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-навчальної діяльності учня. «Педагогіка партнерства» є один із факторів ефективної взаємодії учасників освітнього процесу.</a:t>
            </a: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450A5-D834-4292-BF7C-C449C6FA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id="{7BB85D98-5DB4-4A19-A6A1-4E649EDE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"/>
            <a:ext cx="12192000" cy="6854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6C13B5-BD81-450E-BCF2-9BFAF9DF588D}"/>
              </a:ext>
            </a:extLst>
          </p:cNvPr>
          <p:cNvSpPr txBox="1"/>
          <p:nvPr/>
        </p:nvSpPr>
        <p:spPr>
          <a:xfrm>
            <a:off x="393895" y="363952"/>
            <a:ext cx="115917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План: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Педагогіка партнерства, її принципи.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Планування роботи з батьками.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Технологія проектування моделі партнерської взаємодії із сім'єю.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Тренінгове заняття для батьків «Батьки та діти: співпраця з дитиною в умовах навчання за Концепцією Нової української школи».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70B51556-F54A-47EC-8DF8-742848AEC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39" y="4014496"/>
            <a:ext cx="2977661" cy="267245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032291-872A-4897-8446-CE9E8D45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73" y="4014496"/>
            <a:ext cx="2865060" cy="28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46BE4-B5C6-44AF-A1E3-285B91F0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1E37FF3D-6ACA-4ADC-8E5A-173D91236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67C9B1-265D-45ED-B56A-8BA0CDD4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82" y="859956"/>
            <a:ext cx="3712718" cy="2741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15E84-4E0A-4DB8-8C92-74279044B787}"/>
              </a:ext>
            </a:extLst>
          </p:cNvPr>
          <p:cNvSpPr txBox="1"/>
          <p:nvPr/>
        </p:nvSpPr>
        <p:spPr>
          <a:xfrm>
            <a:off x="0" y="0"/>
            <a:ext cx="865163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 партнерства, її принципи.</a:t>
            </a:r>
          </a:p>
          <a:p>
            <a:pPr algn="ctr"/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Термін «партнерство»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переважно визначають як: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 взаємовідносин, які відбуваються у процесі певної спільної діяльності;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спосіб взаємодії і взаємин, організованих на принципах рівності, добровільності,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рівнозначущості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доповнюваності всіх її учасників;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організаційна форма спільної діяльності, що передбачає об’єднання осіб на відповідних умовах розподілу праці та активної участі в її реалізації;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спосіб взаємовідносин, за яких зберігаються права кожної із сторін, чітко  узгоджені і злагоджені дії учасників спільної справи, що ґрунтуються на засадах взаємовигоди та рівноправності.</a:t>
            </a:r>
          </a:p>
          <a:p>
            <a:pPr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Педагогіка партнерства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чітко визначена система взаємовідносин всіх учасників освітнього процесу (учнів, батьків, вчителів), яка: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організовується на принципах добровільності й спільних інтересів;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ґрунтується на повазі й рівноправності всіх учасників, дотримуючись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 норм (права та обов’язки) та враховуючи ціннісні орієнтири кожної із сторін;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передбачає активне включення всіх учасників у реалізацію спільних завдань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готовність брати на себе відповідальність за їх результати.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C3870-9413-4A20-B9E4-2C6919D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B764E21-6893-422F-AF7C-C96C55B60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4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B5728-D66B-4C7D-9777-FA54680FF67C}"/>
              </a:ext>
            </a:extLst>
          </p:cNvPr>
          <p:cNvSpPr txBox="1"/>
          <p:nvPr/>
        </p:nvSpPr>
        <p:spPr>
          <a:xfrm>
            <a:off x="4445391" y="0"/>
            <a:ext cx="7709095" cy="699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 партнерства ґрунтується на таких принципах: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до особистості;</a:t>
            </a:r>
          </a:p>
          <a:p>
            <a:pPr algn="just"/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доброзичливість і позитивне ставлення;</a:t>
            </a:r>
          </a:p>
          <a:p>
            <a:pPr algn="just"/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довіра у відносинах, стосунках;</a:t>
            </a:r>
          </a:p>
          <a:p>
            <a:pPr algn="just"/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діалог – взаємодія – взаємоповага;</a:t>
            </a:r>
          </a:p>
          <a:p>
            <a:pPr algn="just"/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розподілене лідерство (</a:t>
            </a:r>
            <a:r>
              <a:rPr lang="uk-UA" sz="2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проактивність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вибору та відповідальність за нього, горизонтальність </a:t>
            </a:r>
            <a:r>
              <a:rPr lang="uk-UA" sz="2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принципи соціального партнерства (рівність сторін, добровільність прийняття зобов’язань, обов’язковість виконання домовленостей).</a:t>
            </a:r>
          </a:p>
          <a:p>
            <a:pPr algn="just"/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сприяння самореалізації кожного учня треба розуміти, що кожен учень – це унікальна й неповторна індивідуальність. Тому пріоритет вільного розвитку особи є базовим принципом побудови освітнього середовища школи, головна мета якої – зрозуміти кожну особистість та виявити до неї повагу. </a:t>
            </a:r>
          </a:p>
          <a:p>
            <a:pPr algn="just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¿ÐµÐ´Ð°Ð³Ð¾Ð³ÑÐºÐ° Ð¿Ð°ÑÑÐ½ÐµÑÑÑÐ²Ð°&quot;">
            <a:extLst>
              <a:ext uri="{FF2B5EF4-FFF2-40B4-BE49-F238E27FC236}">
                <a16:creationId xmlns:a16="http://schemas.microsoft.com/office/drawing/2014/main" id="{10259A4E-A4D2-40B3-A002-B68D4146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5" y="792597"/>
            <a:ext cx="3606018" cy="27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2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C507F-D0D4-4158-A9CE-3DDF92B6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E00C818-8100-4E31-88F4-BCCFFEB42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7B39DC-BFE7-461D-953F-CD1C94C3E747}"/>
              </a:ext>
            </a:extLst>
          </p:cNvPr>
          <p:cNvSpPr txBox="1"/>
          <p:nvPr/>
        </p:nvSpPr>
        <p:spPr>
          <a:xfrm>
            <a:off x="827649" y="0"/>
            <a:ext cx="68955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того, щоб освітнє середовище сприяло самореалізації кожного учня, робота повинна бути спрямована на те, щоб кожен учень міг: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 здібності критичного мислення й незалежного висловлювання;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поповнити знання у сферах, які цікаві учневі й розкривають перед ним нові горизонти пізнання;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спроможність приймати самостійні рішення;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оволодівати необхідними навичками з базових та профільних предметів;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радіти навчанню й поважати освіту;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 свій емоційний інтелект;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необхідну індивідуальну педагогічну підтримку;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 самосвідомість кожного учня як самостійної особистості і як члена колективу;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 і зміцнити моральне, фізичне і психічне здоров’я вихованців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взаємоузгодженню зовнішніх потреб та внутрішніх мотивів до саморозвитку та самореалізації всіх учасників навчально-виховного процесу. </a:t>
            </a: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3FB548F-1438-463C-A9EC-E16F6800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25" y="374933"/>
            <a:ext cx="4187484" cy="26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A7F0E8-E59F-4AC4-815D-7984BC77F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42" y="3419387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2F8B-AC7E-49DB-B57A-F3D9C6B3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741" y="639315"/>
            <a:ext cx="9114692" cy="12930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2. Планування роботи з батьками</a:t>
            </a:r>
            <a:br>
              <a:rPr lang="uk-UA" dirty="0"/>
            </a:br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C2490A76-9B49-4052-B67E-8547CBAE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13" y="1416937"/>
            <a:ext cx="11551919" cy="544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 збори, як і будь-які інші збори, що проводяться у школі, (загальні збори працівників, методичні ради та ін.), відображають культуру організації. Численні джерела з організаційного менеджменту зазначають, що працівники будь-якої організації можуть тратити майже половину свого робочого часу (старший персонал ще більше), беручи участь у зборах (відвідуючи, проводячи, здійснюючи підготовку).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Плануючи збори, важливо розуміти їх мету – тобто, дати відповідь на запитання: «Для чого ми зібралися?» Зазвичай, люди збираються з багатьох причин: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рішень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виконання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команди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Святкування досягнень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</a:p>
          <a:p>
            <a:endParaRPr lang="uk-UA" sz="1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1BF6BD-C8D8-4812-BC7E-294E12CF4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56" y="3724934"/>
            <a:ext cx="5004898" cy="31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5269E3-7BC1-4898-A8AB-88FCFF26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75848"/>
            <a:ext cx="7954281" cy="668215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Відповівши на запитання «Для чого ми збираємося?», важливо також окреслити очікувані результати, які ви бажаєте досягнути. При формулюванні очікуваних результатів потрібно пам’ятати, що вони мають бути короткими і конкретними твердженнями, які можна виміряти.</a:t>
            </a:r>
          </a:p>
          <a:p>
            <a:pPr marL="0" indent="0" algn="just">
              <a:buNone/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відміну від батьківських зборів, регулярні індивідуальні зустрічі з батьками є практикою, що не так часто використовується у навчальних закладах, хоча вона є надзвичайно важливою у процесі спілкування з батьками. Першу зустріч з батьками потрібно провести ще до початку навчального року. Мета цієї зустрічі – знайомство. Під час цієї зустрічі вчитель зустрічається з дитиною, її батьками, дізнається про очікування батьків щодо навчання своєї дитини та починає встановлювати відкриті, дружні стосунки.</a:t>
            </a:r>
          </a:p>
          <a:p>
            <a:pPr marL="0" indent="0" algn="just">
              <a:buNone/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Зазвичай, індивідуальні зустрічі з батьками відбуваються двічі на рік – на початку та наприкінці навчального року і враховують такі важливі питання, як підготовка, розташування, зміст і результати.</a:t>
            </a:r>
          </a:p>
          <a:p>
            <a:pPr marL="0" indent="0" algn="just">
              <a:buNone/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Спілкування вчителя з батьками, яке відбувається від самого початку навчального року, має стати невід’ємною частиною річного плану роботи вчителя. </a:t>
            </a:r>
          </a:p>
          <a:p>
            <a:pPr marL="0" indent="0" algn="just">
              <a:buNone/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Зміст спілкування – навчальна програма, здобутки дітей, очікування батьків тощо.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4FA34-2415-4A3C-8278-2B50CA285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43" y="1135674"/>
            <a:ext cx="3352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67A05-2D7F-4C4B-9C25-741367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502920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спілкування з батьками можуть бути різними: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B6E886-567E-4A3A-B2DE-A929F8FB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17" y="1856935"/>
            <a:ext cx="10979703" cy="5001065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Тижневі або місячні інформаційні бюлетені, які містять інформацію про всі заходи, в яких беруть участь діти.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 групи батьків, які можуть зустрічатися для планування волонтерських заходів для класу чи школи.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 книжками: батьки й вчителі можуть обмінюватися книгами про цікаві підходи до навчання і виховання дітей. Обміни книгами можна супроводжувати організацією подальших дискусійних груп – як фізично, так і через соціальні мережі.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Святкові заходи, до яких залучаються діти, вчителі, і батьки, можна організовувати з різних приводів – історичні події, події, важливі для громади, сезонні святкування, події у шкільному житті та 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046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Мило">
  <a:themeElements>
    <a:clrScheme name="Мило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Мило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0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Емблема">
  <a:themeElements>
    <a:clrScheme name="Е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Е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Е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Строката">
  <a:themeElements>
    <a:clrScheme name="Строката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Строкат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рокат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Скибка">
  <a:themeElements>
    <a:clrScheme name="Скибка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2_Скибка">
  <a:themeElements>
    <a:clrScheme name="Скибка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9.xml><?xml version="1.0" encoding="utf-8"?>
<a:theme xmlns:a="http://schemas.openxmlformats.org/drawingml/2006/main" name="3_Скибка">
  <a:themeElements>
    <a:clrScheme name="Скибка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Мило</Template>
  <TotalTime>357</TotalTime>
  <Words>1488</Words>
  <Application>Microsoft Office PowerPoint</Application>
  <PresentationFormat>Широкий екран</PresentationFormat>
  <Paragraphs>138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10</vt:i4>
      </vt:variant>
      <vt:variant>
        <vt:lpstr>Заголовки слайдів</vt:lpstr>
      </vt:variant>
      <vt:variant>
        <vt:i4>17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Comic Sans MS</vt:lpstr>
      <vt:lpstr>Corbel</vt:lpstr>
      <vt:lpstr>Garamond</vt:lpstr>
      <vt:lpstr>Gill Sans MT</vt:lpstr>
      <vt:lpstr>Impact</vt:lpstr>
      <vt:lpstr>Monotype Corsiva</vt:lpstr>
      <vt:lpstr>Times New Roman</vt:lpstr>
      <vt:lpstr>Wingdings</vt:lpstr>
      <vt:lpstr>Wingdings 3</vt:lpstr>
      <vt:lpstr>Мило</vt:lpstr>
      <vt:lpstr>Туман</vt:lpstr>
      <vt:lpstr>Емблема</vt:lpstr>
      <vt:lpstr>Строката</vt:lpstr>
      <vt:lpstr>Іон</vt:lpstr>
      <vt:lpstr>Скибка</vt:lpstr>
      <vt:lpstr>1_Скибка</vt:lpstr>
      <vt:lpstr>2_Скибка</vt:lpstr>
      <vt:lpstr>3_Скибка</vt:lpstr>
      <vt:lpstr>Небеса</vt:lpstr>
      <vt:lpstr>Педагогіка партнерства  у  Новій українській школі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Планування роботи з батьками </vt:lpstr>
      <vt:lpstr>Презентація PowerPoint</vt:lpstr>
      <vt:lpstr>Форми спілкування з батьками можуть бути різними: </vt:lpstr>
      <vt:lpstr>Презентація PowerPoint</vt:lpstr>
      <vt:lpstr>3. Технологія проектування моделі партнерської взаємодії із сім'єю.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“Навчання без міркування – даремне, міркування без навчання – небезпечне”.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Педагогіка партнерства  у  Новій українській школі</dc:title>
  <dc:creator>Yulia Kvasnitska</dc:creator>
  <cp:lastModifiedBy>Yulia Kvasnitska</cp:lastModifiedBy>
  <cp:revision>21</cp:revision>
  <dcterms:created xsi:type="dcterms:W3CDTF">2018-11-11T08:27:40Z</dcterms:created>
  <dcterms:modified xsi:type="dcterms:W3CDTF">2018-11-11T14:45:28Z</dcterms:modified>
</cp:coreProperties>
</file>