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01723369484472E-2"/>
          <c:y val="2.3035558055243096E-2"/>
          <c:w val="0.72591909501878304"/>
          <c:h val="0.85964285714285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Е К</c:v>
                </c:pt>
                <c:pt idx="1">
                  <c:v>К 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</c:v>
                </c:pt>
                <c:pt idx="1">
                  <c:v>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Е К</c:v>
                </c:pt>
                <c:pt idx="1">
                  <c:v>К 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26.5</c:v>
                </c:pt>
                <c:pt idx="1">
                  <c:v>30.5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Е К</c:v>
                </c:pt>
                <c:pt idx="1">
                  <c:v>К 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48.8</c:v>
                </c:pt>
                <c:pt idx="1">
                  <c:v>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30528"/>
        <c:axId val="20232064"/>
      </c:barChart>
      <c:catAx>
        <c:axId val="2023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232064"/>
        <c:crosses val="autoZero"/>
        <c:auto val="1"/>
        <c:lblAlgn val="ctr"/>
        <c:lblOffset val="100"/>
        <c:noMultiLvlLbl val="0"/>
      </c:catAx>
      <c:valAx>
        <c:axId val="2023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30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51793929915804E-2"/>
          <c:y val="4.4057617797775277E-2"/>
          <c:w val="0.77122329108399557"/>
          <c:h val="0.79399255743716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Е К</c:v>
                </c:pt>
                <c:pt idx="1">
                  <c:v>після Е К</c:v>
                </c:pt>
                <c:pt idx="2">
                  <c:v>до К К</c:v>
                </c:pt>
                <c:pt idx="3">
                  <c:v>після К 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</c:v>
                </c:pt>
                <c:pt idx="1">
                  <c:v>21.2</c:v>
                </c:pt>
                <c:pt idx="2">
                  <c:v>6.4</c:v>
                </c:pt>
                <c:pt idx="3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Е К</c:v>
                </c:pt>
                <c:pt idx="1">
                  <c:v>після Е К</c:v>
                </c:pt>
                <c:pt idx="2">
                  <c:v>до К К</c:v>
                </c:pt>
                <c:pt idx="3">
                  <c:v>після К 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26.5</c:v>
                </c:pt>
                <c:pt idx="1">
                  <c:v>23.1</c:v>
                </c:pt>
                <c:pt idx="2">
                  <c:v>30.5</c:v>
                </c:pt>
                <c:pt idx="3">
                  <c:v>26.2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Е К</c:v>
                </c:pt>
                <c:pt idx="1">
                  <c:v>після Е К</c:v>
                </c:pt>
                <c:pt idx="2">
                  <c:v>до К К</c:v>
                </c:pt>
                <c:pt idx="3">
                  <c:v>після К 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48.8</c:v>
                </c:pt>
                <c:pt idx="1">
                  <c:v>26.5</c:v>
                </c:pt>
                <c:pt idx="2">
                  <c:v>48.9</c:v>
                </c:pt>
                <c:pt idx="3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23904"/>
        <c:axId val="36012416"/>
        <c:axId val="0"/>
      </c:bar3DChart>
      <c:catAx>
        <c:axId val="35323904"/>
        <c:scaling>
          <c:orientation val="minMax"/>
        </c:scaling>
        <c:delete val="0"/>
        <c:axPos val="b"/>
        <c:majorTickMark val="out"/>
        <c:minorTickMark val="none"/>
        <c:tickLblPos val="nextTo"/>
        <c:crossAx val="36012416"/>
        <c:crosses val="autoZero"/>
        <c:auto val="1"/>
        <c:lblAlgn val="ctr"/>
        <c:lblOffset val="100"/>
        <c:noMultiLvlLbl val="0"/>
      </c:catAx>
      <c:valAx>
        <c:axId val="3601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239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8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3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6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5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2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04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1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3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6696744" cy="23042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latin typeface="Times New Roman"/>
                <a:ea typeface="等线"/>
                <a:cs typeface="Times New Roman"/>
              </a:rPr>
              <a:t>КВАЛІФІКАЦІЙНА РОБОТА</a:t>
            </a:r>
            <a:r>
              <a:rPr lang="ru-RU" sz="2000" dirty="0">
                <a:ea typeface="等线"/>
                <a:cs typeface="Times New Roman"/>
              </a:rPr>
              <a:t/>
            </a:r>
            <a:br>
              <a:rPr lang="ru-RU" sz="2000" dirty="0">
                <a:ea typeface="等线"/>
                <a:cs typeface="Times New Roman"/>
              </a:rPr>
            </a:br>
            <a:r>
              <a:rPr lang="uk-UA" sz="2000" b="1" dirty="0">
                <a:latin typeface="Times New Roman"/>
                <a:ea typeface="等线"/>
                <a:cs typeface="Times New Roman"/>
              </a:rPr>
              <a:t>на тему: </a:t>
            </a:r>
            <a:r>
              <a:rPr lang="ru-RU" sz="2000" dirty="0">
                <a:ea typeface="等线"/>
                <a:cs typeface="Times New Roman"/>
              </a:rPr>
              <a:t/>
            </a:r>
            <a:br>
              <a:rPr lang="ru-RU" sz="2000" dirty="0">
                <a:ea typeface="等线"/>
                <a:cs typeface="Times New Roman"/>
              </a:rPr>
            </a:br>
            <a:r>
              <a:rPr lang="uk-UA" sz="2000" dirty="0">
                <a:latin typeface="Times New Roman"/>
                <a:ea typeface="等线"/>
                <a:cs typeface="Times New Roman"/>
              </a:rPr>
              <a:t> </a:t>
            </a:r>
            <a:r>
              <a:rPr lang="ru-RU" sz="2000" dirty="0">
                <a:ea typeface="等线"/>
                <a:cs typeface="Times New Roman"/>
              </a:rPr>
              <a:t/>
            </a:r>
            <a:br>
              <a:rPr lang="ru-RU" sz="2000" dirty="0">
                <a:ea typeface="等线"/>
                <a:cs typeface="Times New Roman"/>
              </a:rPr>
            </a:br>
            <a:r>
              <a:rPr lang="uk-UA" sz="2000" dirty="0" smtClean="0">
                <a:latin typeface="Times New Roman"/>
                <a:ea typeface="等线"/>
                <a:cs typeface="Times New Roman"/>
              </a:rPr>
              <a:t> </a:t>
            </a:r>
            <a:r>
              <a:rPr lang="uk-UA" sz="2000" b="1" dirty="0">
                <a:latin typeface="Times New Roman"/>
                <a:ea typeface="等线"/>
                <a:cs typeface="Times New Roman"/>
              </a:rPr>
              <a:t>«УМОВИ РОЗВИТКУ МОВЛЕННЄВОЇ ДІЯЛЬНОСТІ МОЛОДШИХ ШКОЛЯРІВ НА УРОКАХ ЧИТАННЯ»  </a:t>
            </a:r>
            <a:r>
              <a:rPr lang="ru-RU" sz="2000" dirty="0">
                <a:ea typeface="等线"/>
                <a:cs typeface="Times New Roman"/>
              </a:rPr>
              <a:t/>
            </a:r>
            <a:br>
              <a:rPr lang="ru-RU" sz="2000" dirty="0">
                <a:ea typeface="等线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6" y="4293095"/>
            <a:ext cx="4105028" cy="1630669"/>
          </a:xfrm>
        </p:spPr>
        <p:txBody>
          <a:bodyPr>
            <a:normAutofit lnSpcReduction="10000"/>
          </a:bodyPr>
          <a:lstStyle/>
          <a:p>
            <a:r>
              <a:rPr lang="uk-UA" sz="2200" b="1" dirty="0">
                <a:solidFill>
                  <a:srgbClr val="0070C0"/>
                </a:solidFill>
              </a:rPr>
              <a:t>Виконала</a:t>
            </a:r>
            <a:endParaRPr lang="ru-RU" sz="2200" dirty="0">
              <a:solidFill>
                <a:srgbClr val="0070C0"/>
              </a:solidFill>
            </a:endParaRPr>
          </a:p>
          <a:p>
            <a:r>
              <a:rPr lang="uk-UA" sz="2200" b="1" dirty="0">
                <a:solidFill>
                  <a:srgbClr val="0070C0"/>
                </a:solidFill>
              </a:rPr>
              <a:t>студентка групи ПО-13-1д</a:t>
            </a:r>
            <a:endParaRPr lang="ru-RU" sz="2200" dirty="0">
              <a:solidFill>
                <a:srgbClr val="0070C0"/>
              </a:solidFill>
            </a:endParaRPr>
          </a:p>
          <a:p>
            <a:r>
              <a:rPr lang="uk-UA" sz="2200" dirty="0" err="1">
                <a:solidFill>
                  <a:srgbClr val="0070C0"/>
                </a:solidFill>
              </a:rPr>
              <a:t>Коростильова</a:t>
            </a:r>
            <a:r>
              <a:rPr lang="uk-UA" sz="2200" dirty="0">
                <a:solidFill>
                  <a:srgbClr val="0070C0"/>
                </a:solidFill>
              </a:rPr>
              <a:t> Наталія</a:t>
            </a:r>
            <a:endParaRPr lang="ru-RU" sz="2200" dirty="0">
              <a:solidFill>
                <a:srgbClr val="0070C0"/>
              </a:solidFill>
            </a:endParaRPr>
          </a:p>
          <a:p>
            <a:r>
              <a:rPr lang="uk-UA" sz="2200" dirty="0">
                <a:solidFill>
                  <a:srgbClr val="0070C0"/>
                </a:solidFill>
              </a:rPr>
              <a:t>Валеріївна</a:t>
            </a:r>
            <a:endParaRPr lang="ru-RU" sz="2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90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0"/>
            <a:ext cx="6500858" cy="6597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мовлення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дітей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одне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основних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їхнього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інтелектуального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виховання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стати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серцевиною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основою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роботи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класовода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читання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Навчити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школярів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самостійно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будувати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зв’язні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висловлення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користуватися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діалогом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говорити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чітко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правильно й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виразно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завдяки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систематичним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цілеспрямованим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зусиллям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учителя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тривалого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часу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Читання</a:t>
            </a:r>
            <a:r>
              <a:rPr lang="ru-RU" sz="2000" dirty="0" smtClean="0"/>
              <a:t> </a:t>
            </a:r>
            <a:r>
              <a:rPr lang="ru-RU" sz="2000" dirty="0"/>
              <a:t>– один з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компонентів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мовленнєвої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школярів</a:t>
            </a:r>
            <a:r>
              <a:rPr lang="ru-RU" sz="2000" dirty="0"/>
              <a:t>, один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важливих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особистості</a:t>
            </a:r>
            <a:r>
              <a:rPr lang="ru-RU" sz="2000" dirty="0"/>
              <a:t>. Тому так </a:t>
            </a:r>
            <a:r>
              <a:rPr lang="ru-RU" sz="2000" dirty="0" err="1"/>
              <a:t>важливо</a:t>
            </a:r>
            <a:r>
              <a:rPr lang="ru-RU" sz="2000" dirty="0"/>
              <a:t> в </a:t>
            </a:r>
            <a:r>
              <a:rPr lang="ru-RU" sz="2000" dirty="0" err="1"/>
              <a:t>початкових</a:t>
            </a:r>
            <a:r>
              <a:rPr lang="ru-RU" sz="2000" dirty="0"/>
              <a:t> </a:t>
            </a:r>
            <a:r>
              <a:rPr lang="ru-RU" sz="2000" dirty="0" err="1"/>
              <a:t>класах</a:t>
            </a:r>
            <a:r>
              <a:rPr lang="ru-RU" sz="2000" dirty="0"/>
              <a:t> </a:t>
            </a:r>
            <a:r>
              <a:rPr lang="ru-RU" sz="2000" dirty="0" err="1"/>
              <a:t>сформувати</a:t>
            </a:r>
            <a:r>
              <a:rPr lang="ru-RU" sz="2000" dirty="0"/>
              <a:t> в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технічну</a:t>
            </a:r>
            <a:r>
              <a:rPr lang="ru-RU" sz="2000" dirty="0"/>
              <a:t> сторону </a:t>
            </a:r>
            <a:r>
              <a:rPr lang="ru-RU" sz="2000" dirty="0" err="1"/>
              <a:t>читання</a:t>
            </a:r>
            <a:r>
              <a:rPr lang="ru-RU" sz="2000" dirty="0"/>
              <a:t>, </a:t>
            </a:r>
            <a:r>
              <a:rPr lang="ru-RU" sz="2000" dirty="0" err="1"/>
              <a:t>уміння</a:t>
            </a:r>
            <a:r>
              <a:rPr lang="ru-RU" sz="2000" dirty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 з </a:t>
            </a:r>
            <a:r>
              <a:rPr lang="ru-RU" sz="2000" dirty="0" err="1"/>
              <a:t>різними</a:t>
            </a:r>
            <a:r>
              <a:rPr lang="ru-RU" sz="2000" dirty="0"/>
              <a:t> видами </a:t>
            </a:r>
            <a:r>
              <a:rPr lang="ru-RU" sz="2000" dirty="0" err="1"/>
              <a:t>текстів</a:t>
            </a:r>
            <a:r>
              <a:rPr lang="ru-RU" sz="2000" dirty="0"/>
              <a:t>, </a:t>
            </a:r>
            <a:r>
              <a:rPr lang="ru-RU" sz="2000" dirty="0" err="1"/>
              <a:t>забезпечити</a:t>
            </a:r>
            <a:r>
              <a:rPr lang="ru-RU" sz="2000" dirty="0"/>
              <a:t> </a:t>
            </a:r>
            <a:r>
              <a:rPr lang="ru-RU" sz="2000" dirty="0" err="1"/>
              <a:t>максимальний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 на школяра.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3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259632" y="260648"/>
            <a:ext cx="7143800" cy="58579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643446"/>
            <a:ext cx="4414846" cy="609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571612"/>
            <a:ext cx="4457704" cy="7143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8900" dirty="0" smtClean="0">
                <a:solidFill>
                  <a:srgbClr val="FF0000"/>
                </a:solidFill>
              </a:rPr>
              <a:t>ДЯКУЮ</a:t>
            </a:r>
            <a:br>
              <a:rPr lang="uk-UA" sz="8900" dirty="0" smtClean="0">
                <a:solidFill>
                  <a:srgbClr val="FF0000"/>
                </a:solidFill>
              </a:rPr>
            </a:br>
            <a:r>
              <a:rPr lang="uk-UA" sz="8900" dirty="0" smtClean="0">
                <a:solidFill>
                  <a:srgbClr val="FF0000"/>
                </a:solidFill>
              </a:rPr>
              <a:t>ЗА</a:t>
            </a:r>
            <a:br>
              <a:rPr lang="uk-UA" sz="8900" dirty="0" smtClean="0">
                <a:solidFill>
                  <a:srgbClr val="FF0000"/>
                </a:solidFill>
              </a:rPr>
            </a:br>
            <a:r>
              <a:rPr lang="uk-UA" sz="8900" dirty="0" smtClean="0">
                <a:solidFill>
                  <a:srgbClr val="FF0000"/>
                </a:solidFill>
              </a:rPr>
              <a:t>УВАГУ.</a:t>
            </a:r>
            <a:endParaRPr lang="ru-RU" sz="8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980728"/>
            <a:ext cx="6829444" cy="5145435"/>
          </a:xfrm>
        </p:spPr>
        <p:txBody>
          <a:bodyPr/>
          <a:lstStyle/>
          <a:p>
            <a:r>
              <a:rPr lang="ru-RU" sz="2400" b="1" dirty="0" err="1"/>
              <a:t>Об’єкт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—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мовленнєвого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молодших</a:t>
            </a:r>
            <a:r>
              <a:rPr lang="ru-RU" sz="2400" dirty="0"/>
              <a:t> </a:t>
            </a:r>
            <a:r>
              <a:rPr lang="ru-RU" sz="2400" dirty="0" err="1"/>
              <a:t>школярів</a:t>
            </a:r>
            <a:r>
              <a:rPr lang="ru-RU" sz="2400" dirty="0"/>
              <a:t> на уроках </a:t>
            </a:r>
            <a:r>
              <a:rPr lang="ru-RU" sz="2400" dirty="0" err="1"/>
              <a:t>читання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b="1" dirty="0"/>
              <a:t>Предмет</a:t>
            </a:r>
            <a:r>
              <a:rPr lang="ru-RU" sz="2400" dirty="0"/>
              <a:t> — </a:t>
            </a:r>
            <a:r>
              <a:rPr lang="ru-RU" sz="2400" dirty="0" err="1"/>
              <a:t>методичне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мовленнєвого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на уроках </a:t>
            </a:r>
            <a:r>
              <a:rPr lang="ru-RU" sz="2400" dirty="0" err="1"/>
              <a:t>читання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uk-UA" sz="2400" b="1" dirty="0"/>
              <a:t>М</a:t>
            </a:r>
            <a:r>
              <a:rPr lang="ru-RU" sz="2400" b="1" dirty="0" err="1"/>
              <a:t>ет</a:t>
            </a:r>
            <a:r>
              <a:rPr lang="uk-UA" sz="2400" b="1" dirty="0"/>
              <a:t>а</a:t>
            </a:r>
            <a:r>
              <a:rPr lang="ru-RU" sz="2400" dirty="0"/>
              <a:t>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–</a:t>
            </a:r>
            <a:r>
              <a:rPr lang="uk-UA" sz="2400" dirty="0"/>
              <a:t>визначити основні умови для розвитку </a:t>
            </a:r>
            <a:r>
              <a:rPr lang="uk-UA" sz="2400" dirty="0" smtClean="0"/>
              <a:t>мовленнєвої </a:t>
            </a:r>
            <a:r>
              <a:rPr lang="uk-UA" sz="2400" dirty="0"/>
              <a:t>діяльності школярів та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</a:t>
            </a:r>
            <a:r>
              <a:rPr lang="ru-RU" sz="2400" dirty="0" err="1"/>
              <a:t>використаннь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вправ</a:t>
            </a:r>
            <a:r>
              <a:rPr lang="ru-RU" sz="2400" dirty="0"/>
              <a:t> на уроках </a:t>
            </a:r>
            <a:r>
              <a:rPr lang="ru-RU" sz="2400" dirty="0" err="1"/>
              <a:t>читання</a:t>
            </a:r>
            <a:r>
              <a:rPr lang="ru-RU" sz="2400" dirty="0"/>
              <a:t> як </a:t>
            </a:r>
            <a:r>
              <a:rPr lang="ru-RU" sz="2400" dirty="0" err="1"/>
              <a:t>засобу</a:t>
            </a:r>
            <a:r>
              <a:rPr lang="ru-RU" sz="2400" dirty="0"/>
              <a:t> </a:t>
            </a:r>
            <a:r>
              <a:rPr lang="ru-RU" sz="2400" dirty="0" err="1"/>
              <a:t>мовленнєвої</a:t>
            </a:r>
            <a:r>
              <a:rPr lang="ru-RU" sz="2400" dirty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Завдання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педагогічну</a:t>
            </a:r>
            <a:r>
              <a:rPr lang="ru-RU" dirty="0"/>
              <a:t> та </a:t>
            </a:r>
            <a:r>
              <a:rPr lang="ru-RU" dirty="0" err="1"/>
              <a:t>методичну</a:t>
            </a:r>
            <a:r>
              <a:rPr lang="ru-RU" dirty="0"/>
              <a:t> </a:t>
            </a:r>
            <a:r>
              <a:rPr lang="ru-RU" dirty="0" err="1"/>
              <a:t>літературу</a:t>
            </a:r>
            <a:r>
              <a:rPr lang="ru-RU" dirty="0"/>
              <a:t> з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;</a:t>
            </a:r>
          </a:p>
          <a:p>
            <a:pPr lvl="0"/>
            <a:r>
              <a:rPr lang="uk-UA" dirty="0"/>
              <a:t>розкрити умови використання розвитку мовленнєвої діяльності дітей;</a:t>
            </a:r>
            <a:endParaRPr lang="ru-RU" dirty="0"/>
          </a:p>
          <a:p>
            <a:pPr lvl="0"/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експериментально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запропонованих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з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молодших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 на уроках </a:t>
            </a:r>
            <a:r>
              <a:rPr lang="ru-RU" dirty="0" err="1"/>
              <a:t>читання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4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20689"/>
            <a:ext cx="6768752" cy="2016224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Розділ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1.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Розвиток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мовленнєвої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молодших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школярів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уроках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читання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204864"/>
            <a:ext cx="6534488" cy="190516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Сутність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розвиток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мовленнєвої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молодших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школярів</a:t>
            </a: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         </a:t>
            </a:r>
            <a:endParaRPr lang="ru-RU" sz="2000" b="1" dirty="0">
              <a:ea typeface="Calibri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Особливості </a:t>
            </a: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умов </a:t>
            </a: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мовного </a:t>
            </a: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розвитку молодших школярів.      </a:t>
            </a:r>
            <a:endParaRPr lang="ru-RU" sz="2000" b="1" dirty="0">
              <a:ea typeface="Calibri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Характеристика </a:t>
            </a:r>
            <a:endParaRPr lang="uk-UA"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читання </a:t>
            </a: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як вид </a:t>
            </a:r>
            <a:endParaRPr lang="uk-UA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мовленнєвої </a:t>
            </a: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діяльності. </a:t>
            </a:r>
            <a:endParaRPr lang="ru-RU" sz="2000" b="1" dirty="0">
              <a:ea typeface="Calibri"/>
              <a:cs typeface="Times New Roman"/>
            </a:endParaRPr>
          </a:p>
          <a:p>
            <a:pPr algn="l"/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2" cstate="print"/>
          <a:srcRect l="4457" t="12767" r="9835"/>
          <a:stretch>
            <a:fillRect/>
          </a:stretch>
        </p:blipFill>
        <p:spPr bwMode="auto">
          <a:xfrm>
            <a:off x="4786282" y="3929066"/>
            <a:ext cx="4357718" cy="29289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0" cy="3571876"/>
          </a:xfrm>
          <a:prstGeom prst="rect">
            <a:avLst/>
          </a:prstGeom>
          <a:noFill/>
        </p:spPr>
      </p:pic>
      <p:pic>
        <p:nvPicPr>
          <p:cNvPr id="2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0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3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357818" cy="1143000"/>
          </a:xfrm>
        </p:spPr>
        <p:txBody>
          <a:bodyPr/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sp>
        <p:nvSpPr>
          <p:cNvPr id="41" name="Содержимое 40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43845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ІІ розділ  має експериментальне дослідження. Перед дослідженням ставилися наступні завдання:</a:t>
            </a:r>
            <a:endParaRPr lang="ru-RU" sz="2400" b="1" dirty="0"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1. Констатуючий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експеримент. На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початку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експерименту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визначались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показники розвитку умінь і навичок  мовленнєвої діяльності молодших школярів.</a:t>
            </a:r>
            <a:endParaRPr lang="ru-RU" sz="2400" dirty="0"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2. Формуючий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експеримент.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Організовували та реалізовували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за допомогою спеціально розроблених нами вправ для кращої ефективності мовленнєвої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діяльності.</a:t>
            </a:r>
            <a:endParaRPr lang="ru-RU" sz="2400" dirty="0" smtClean="0">
              <a:ea typeface="Times New Roman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3. Визначалась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ефективність запропонованої системи </a:t>
            </a:r>
            <a:endParaRPr lang="uk-UA" dirty="0" smtClean="0">
              <a:latin typeface="Times New Roman"/>
              <a:ea typeface="Times New Roman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                            роботи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із формування мовленнєвих умінь і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                                    навичок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учнів на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уроках 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                              читання в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початковій школі.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pic>
        <p:nvPicPr>
          <p:cNvPr id="43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 flipH="1">
            <a:off x="0" y="4872304"/>
            <a:ext cx="2987824" cy="198569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402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7355" y="0"/>
            <a:ext cx="2012853" cy="6858001"/>
            <a:chOff x="27355" y="0"/>
            <a:chExt cx="2012853" cy="6858001"/>
          </a:xfrm>
        </p:grpSpPr>
        <p:pic>
          <p:nvPicPr>
            <p:cNvPr id="1026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 flipH="1">
            <a:off x="7045347" y="0"/>
            <a:ext cx="2088232" cy="6858001"/>
            <a:chOff x="27355" y="0"/>
            <a:chExt cx="2012853" cy="6858001"/>
          </a:xfrm>
        </p:grpSpPr>
        <p:pic>
          <p:nvPicPr>
            <p:cNvPr id="8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Анатолий\Desktop\urok_taras_shevchenko\Матеріали до уцроку\Рушник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EEEB"/>
              </a:clrFrom>
              <a:clrTo>
                <a:srgbClr val="F2EE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2453" r="60613"/>
          <a:stretch/>
        </p:blipFill>
        <p:spPr bwMode="auto">
          <a:xfrm>
            <a:off x="2040208" y="5649534"/>
            <a:ext cx="1481958" cy="12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натолий\Desktop\urok_taras_shevchenko\Матеріали до уцроку\Рушник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EEEB"/>
              </a:clrFrom>
              <a:clrTo>
                <a:srgbClr val="F2EE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2453" r="60613"/>
          <a:stretch/>
        </p:blipFill>
        <p:spPr bwMode="auto">
          <a:xfrm rot="10800000">
            <a:off x="5563389" y="0"/>
            <a:ext cx="1481958" cy="12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318357"/>
              </p:ext>
            </p:extLst>
          </p:nvPr>
        </p:nvGraphicFramePr>
        <p:xfrm>
          <a:off x="1763688" y="1052736"/>
          <a:ext cx="5616623" cy="2520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233"/>
                <a:gridCol w="2331217"/>
                <a:gridCol w="2307173"/>
              </a:tblGrid>
              <a:tr h="646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Рівні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Експерементальний клас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Контрольний клас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9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5,7 %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Середній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26,5%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30,5%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48,8%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48,9%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40208" y="3789040"/>
            <a:ext cx="5196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Даними показниками сформувалися результати які  показали  недостатній рівень сформованості розвитку мовленнєвої діяльності молодших школярів, а також умінь і навичок,особливо словникової роботи на уроках читання.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8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C:\Users\Анатолий\Desktop\urok_taras_shevchenko\Матеріали до уцроку\Рушник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EEEB"/>
              </a:clrFrom>
              <a:clrTo>
                <a:srgbClr val="F2EE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2453" r="60613"/>
          <a:stretch/>
        </p:blipFill>
        <p:spPr bwMode="auto">
          <a:xfrm>
            <a:off x="39749" y="4509120"/>
            <a:ext cx="2825353" cy="23488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71470337"/>
              </p:ext>
            </p:extLst>
          </p:nvPr>
        </p:nvGraphicFramePr>
        <p:xfrm>
          <a:off x="2195736" y="2204864"/>
          <a:ext cx="6696744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9712" y="260648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Загальний</a:t>
            </a:r>
            <a:r>
              <a:rPr lang="uk-UA" dirty="0"/>
              <a:t> рівень сформованості розвитку мовленнєвої діяльності молодших школярів на початок експерименту.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6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869160"/>
            <a:ext cx="5184576" cy="882119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1" y="1124744"/>
            <a:ext cx="6025737" cy="2694161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uk-UA" sz="1600" b="0" dirty="0">
                <a:solidFill>
                  <a:schemeClr val="tx1"/>
                </a:solidFill>
                <a:effectLst/>
              </a:rPr>
              <a:t>Під час формуючого експерименту у експериментальному класі діти виконували вправи які ми розробили для підвищення ефективності мовленнєвої діяльності та збагачення словникового запасу молодших школярів.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uk-UA" sz="1600" b="0" dirty="0">
                <a:solidFill>
                  <a:schemeClr val="tx1"/>
                </a:solidFill>
                <a:effectLst/>
              </a:rPr>
              <a:t>Контрольна група працювала з вчителем за загальноосвітньою програмою з розвитку мовленнєвої діяльності молодших школярів.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uk-UA" sz="1600" b="0" dirty="0">
                <a:solidFill>
                  <a:schemeClr val="tx1"/>
                </a:solidFill>
                <a:effectLst/>
              </a:rPr>
              <a:t>Для перевірки ефективності розвитку мовленнєвої діяльності у контрольній та експериментальній групах, були проведені контрольні уроки,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uk-UA" sz="1600" b="0" dirty="0">
                <a:solidFill>
                  <a:schemeClr val="tx1"/>
                </a:solidFill>
                <a:effectLst/>
              </a:rPr>
              <a:t>які показали результати підвищення рівнів сформованості мовленнєвої діяльності </a:t>
            </a:r>
            <a:r>
              <a:rPr lang="uk-UA" sz="1600" b="0" dirty="0" smtClean="0">
                <a:solidFill>
                  <a:schemeClr val="tx1"/>
                </a:solidFill>
                <a:effectLst/>
              </a:rPr>
              <a:t>учнів</a:t>
            </a:r>
            <a:br>
              <a:rPr lang="uk-UA" sz="1600" b="0" dirty="0" smtClean="0">
                <a:solidFill>
                  <a:schemeClr val="tx1"/>
                </a:solidFill>
                <a:effectLst/>
              </a:rPr>
            </a:br>
            <a:r>
              <a:rPr lang="uk-UA" sz="1600" b="0" dirty="0" smtClean="0">
                <a:solidFill>
                  <a:schemeClr val="tx1"/>
                </a:solidFill>
                <a:effectLst/>
              </a:rPr>
              <a:t> </a:t>
            </a:r>
            <a:endParaRPr lang="ru-RU" sz="1600" b="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20786"/>
            <a:ext cx="1562100" cy="6837214"/>
            <a:chOff x="0" y="20786"/>
            <a:chExt cx="1562100" cy="6837214"/>
          </a:xfrm>
        </p:grpSpPr>
        <p:pic>
          <p:nvPicPr>
            <p:cNvPr id="1026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587838" y="20786"/>
            <a:ext cx="1562100" cy="6837214"/>
            <a:chOff x="0" y="20786"/>
            <a:chExt cx="1562100" cy="6837214"/>
          </a:xfrm>
        </p:grpSpPr>
        <p:pic>
          <p:nvPicPr>
            <p:cNvPr id="15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88" y="-24714"/>
            <a:ext cx="2110250" cy="10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38" y="-24714"/>
            <a:ext cx="2110250" cy="10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77" y="-24714"/>
            <a:ext cx="2110250" cy="10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65053"/>
              </p:ext>
            </p:extLst>
          </p:nvPr>
        </p:nvGraphicFramePr>
        <p:xfrm>
          <a:off x="1562104" y="4293096"/>
          <a:ext cx="6025733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549"/>
                <a:gridCol w="860549"/>
                <a:gridCol w="860549"/>
                <a:gridCol w="860549"/>
                <a:gridCol w="861179"/>
                <a:gridCol w="861179"/>
                <a:gridCol w="861179"/>
              </a:tblGrid>
              <a:tr h="36004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Групи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Рівні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Середній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Після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Після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Після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Е 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 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48,9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40,6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6748136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000" dirty="0">
                <a:effectLst/>
              </a:rPr>
              <a:t>Динаміка змін у рівнях сформованості розвитку мовленнєвої діяльності молодших школярів за результатами формуючого експерименту.</a:t>
            </a: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20786"/>
            <a:ext cx="755576" cy="6837214"/>
            <a:chOff x="0" y="20786"/>
            <a:chExt cx="1562100" cy="6837214"/>
          </a:xfrm>
        </p:grpSpPr>
        <p:pic>
          <p:nvPicPr>
            <p:cNvPr id="9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7" y="6093295"/>
            <a:ext cx="1368152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23729" y="6093295"/>
            <a:ext cx="1368152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5848" y="0"/>
            <a:ext cx="1368152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62287713"/>
              </p:ext>
            </p:extLst>
          </p:nvPr>
        </p:nvGraphicFramePr>
        <p:xfrm>
          <a:off x="1043608" y="1556791"/>
          <a:ext cx="7416316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24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114</TotalTime>
  <Words>441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2</vt:lpstr>
      <vt:lpstr>10</vt:lpstr>
      <vt:lpstr>КВАЛІФІКАЦІЙНА РОБОТА на тему:     «УМОВИ РОЗВИТКУ МОВЛЕННЄВОЇ ДІЯЛЬНОСТІ МОЛОДШИХ ШКОЛЯРІВ НА УРОКАХ ЧИТАННЯ»   </vt:lpstr>
      <vt:lpstr>Презентация PowerPoint</vt:lpstr>
      <vt:lpstr>Презентация PowerPoint</vt:lpstr>
      <vt:lpstr>Розділ 1. Розвиток мовленнєвої діяльності молодших школярів на уроках читання </vt:lpstr>
      <vt:lpstr>Презентация PowerPoint</vt:lpstr>
      <vt:lpstr>Презентация PowerPoint</vt:lpstr>
      <vt:lpstr>Презентация PowerPoint</vt:lpstr>
      <vt:lpstr>Під час формуючого експерименту у експериментальному класі діти виконували вправи які ми розробили для підвищення ефективності мовленнєвої діяльності та збагачення словникового запасу молодших школярів. Контрольна група працювала з вчителем за загальноосвітньою програмою з розвитку мовленнєвої діяльності молодших школярів. Для перевірки ефективності розвитку мовленнєвої діяльності у контрольній та експериментальній групах, були проведені контрольні уроки, які показали результати підвищення рівнів сформованості мовленнєвої діяльності учнів  </vt:lpstr>
      <vt:lpstr>Динаміка змін у рівнях сформованості розвитку мовленнєвої діяльності молодших школярів за результатами формуючого експерименту.</vt:lpstr>
      <vt:lpstr>Заголовок</vt:lpstr>
      <vt:lpstr>    ДЯКУЮ ЗА УВАГУ.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КВАЛІФІКАЦІЙНА РОБОТА на тему:    на тему: «УМОВИ РОЗВИТКУ МОВЛЕННЄВОЇ ДІЯЛЬНОСТІ МОЛОДШИХ ШКОЛЯРІВ НА УРОКАХ ЧИТАННЯ»</dc:title>
  <dc:creator>Nata</dc:creator>
  <cp:lastModifiedBy>Nata</cp:lastModifiedBy>
  <cp:revision>9</cp:revision>
  <dcterms:created xsi:type="dcterms:W3CDTF">2017-06-16T17:42:00Z</dcterms:created>
  <dcterms:modified xsi:type="dcterms:W3CDTF">2017-06-17T18:15:33Z</dcterms:modified>
</cp:coreProperties>
</file>