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0" r:id="rId4"/>
    <p:sldId id="257" r:id="rId5"/>
    <p:sldId id="268" r:id="rId6"/>
    <p:sldId id="263" r:id="rId7"/>
    <p:sldId id="269" r:id="rId8"/>
    <p:sldId id="264" r:id="rId9"/>
    <p:sldId id="265" r:id="rId10"/>
    <p:sldId id="266" r:id="rId11"/>
    <p:sldId id="270" r:id="rId12"/>
    <p:sldId id="259" r:id="rId13"/>
    <p:sldId id="258" r:id="rId14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5C2C5-B24C-4F75-AE48-8109D33DF268}" type="datetimeFigureOut">
              <a:rPr lang="uk-UA" smtClean="0"/>
              <a:pPr/>
              <a:t>31.03.2020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4BB5-285B-4F9B-B509-311CBBEA126C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065273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5C2C5-B24C-4F75-AE48-8109D33DF268}" type="datetimeFigureOut">
              <a:rPr lang="uk-UA" smtClean="0"/>
              <a:pPr/>
              <a:t>31.03.2020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4BB5-285B-4F9B-B509-311CBBEA126C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423526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5C2C5-B24C-4F75-AE48-8109D33DF268}" type="datetimeFigureOut">
              <a:rPr lang="uk-UA" smtClean="0"/>
              <a:pPr/>
              <a:t>31.03.2020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4BB5-285B-4F9B-B509-311CBBEA126C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555235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5C2C5-B24C-4F75-AE48-8109D33DF268}" type="datetimeFigureOut">
              <a:rPr lang="uk-UA" smtClean="0"/>
              <a:pPr/>
              <a:t>31.03.2020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4BB5-285B-4F9B-B509-311CBBEA126C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964875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5C2C5-B24C-4F75-AE48-8109D33DF268}" type="datetimeFigureOut">
              <a:rPr lang="uk-UA" smtClean="0"/>
              <a:pPr/>
              <a:t>31.03.2020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4BB5-285B-4F9B-B509-311CBBEA126C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689019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5C2C5-B24C-4F75-AE48-8109D33DF268}" type="datetimeFigureOut">
              <a:rPr lang="uk-UA" smtClean="0"/>
              <a:pPr/>
              <a:t>31.03.2020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4BB5-285B-4F9B-B509-311CBBEA126C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659758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5C2C5-B24C-4F75-AE48-8109D33DF268}" type="datetimeFigureOut">
              <a:rPr lang="uk-UA" smtClean="0"/>
              <a:pPr/>
              <a:t>31.03.2020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4BB5-285B-4F9B-B509-311CBBEA126C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321968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5C2C5-B24C-4F75-AE48-8109D33DF268}" type="datetimeFigureOut">
              <a:rPr lang="uk-UA" smtClean="0"/>
              <a:pPr/>
              <a:t>31.03.2020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4BB5-285B-4F9B-B509-311CBBEA126C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953284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5C2C5-B24C-4F75-AE48-8109D33DF268}" type="datetimeFigureOut">
              <a:rPr lang="uk-UA" smtClean="0"/>
              <a:pPr/>
              <a:t>31.03.2020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4BB5-285B-4F9B-B509-311CBBEA126C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775270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5C2C5-B24C-4F75-AE48-8109D33DF268}" type="datetimeFigureOut">
              <a:rPr lang="uk-UA" smtClean="0"/>
              <a:pPr/>
              <a:t>31.03.2020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4BB5-285B-4F9B-B509-311CBBEA126C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907046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5C2C5-B24C-4F75-AE48-8109D33DF268}" type="datetimeFigureOut">
              <a:rPr lang="uk-UA" smtClean="0"/>
              <a:pPr/>
              <a:t>31.03.2020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4BB5-285B-4F9B-B509-311CBBEA126C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146107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A5C2C5-B24C-4F75-AE48-8109D33DF268}" type="datetimeFigureOut">
              <a:rPr lang="uk-UA" smtClean="0"/>
              <a:pPr/>
              <a:t>31.03.2020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F74BB5-285B-4F9B-B509-311CBBEA126C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428825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332656"/>
            <a:ext cx="7918648" cy="3816423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ЩОБ КОЗАЦЬКА СЛАВА ПОВІК НЕ ПРОПАЛА </a:t>
            </a:r>
            <a:b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ЯК ІСТОРИКИ ДОСЛІДЖУЮТЬ КОЗАЦЬКУ ДОБУ</a:t>
            </a:r>
            <a:endParaRPr lang="uk-UA" sz="36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87824" y="5186547"/>
            <a:ext cx="3232448" cy="384448"/>
          </a:xfrm>
        </p:spPr>
        <p:txBody>
          <a:bodyPr>
            <a:normAutofit fontScale="70000" lnSpcReduction="20000"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Вступ до історії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5676"/>
            <a:ext cx="1584176" cy="2316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861048"/>
            <a:ext cx="1831082" cy="2685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0931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Гра «Правда-неправда»</a:t>
            </a:r>
            <a:endParaRPr lang="uk-UA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цього підготуйте по два запитання, які починаються словами 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«Чи правда, що...»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і стосуються козацької доби. 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Умовою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гри є те, що одне із запитань передбачає позитивну відповідь («Правда»), а інше — заперечну («Неправда»). 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Наприклад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Чи правда, що козаки мали підводний флот?» (Ні. Козаки лише вміли тривалий час перебувати під водою, тримаючи в роті порожнисту очеретину так, щоб її кінець здіймався над водою). 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Обміняйтеся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запитаннями в парах або позмагайтеся між рядами на кращого знавця козацької історії.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169708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Іван Сірко</a:t>
            </a:r>
            <a:endParaRPr lang="uk-UA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2132856"/>
            <a:ext cx="4038600" cy="2594800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pPr algn="just"/>
            <a:r>
              <a:rPr lang="uk-UA" sz="3500" dirty="0" smtClean="0">
                <a:latin typeface="Times New Roman" pitchFamily="18" charset="0"/>
                <a:cs typeface="Times New Roman" pitchFamily="18" charset="0"/>
              </a:rPr>
              <a:t>Іван Сірко (</a:t>
            </a:r>
            <a:r>
              <a:rPr lang="uk-UA" sz="3500" dirty="0" err="1" smtClean="0">
                <a:latin typeface="Times New Roman" pitchFamily="18" charset="0"/>
                <a:cs typeface="Times New Roman" pitchFamily="18" charset="0"/>
              </a:rPr>
              <a:t>бл</a:t>
            </a:r>
            <a:r>
              <a:rPr lang="uk-UA" sz="3500" dirty="0" smtClean="0">
                <a:latin typeface="Times New Roman" pitchFamily="18" charset="0"/>
                <a:cs typeface="Times New Roman" pitchFamily="18" charset="0"/>
              </a:rPr>
              <a:t>. 1610—1680) — найвідоміший кошовий отаман за всю історію Запорізьких Січей. </a:t>
            </a:r>
          </a:p>
          <a:p>
            <a:pPr algn="just"/>
            <a:endParaRPr lang="uk-UA" sz="35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3500" dirty="0" smtClean="0">
                <a:latin typeface="Times New Roman" pitchFamily="18" charset="0"/>
                <a:cs typeface="Times New Roman" pitchFamily="18" charset="0"/>
              </a:rPr>
              <a:t>Він провів понад 60 битв проти військ Османської імперії та Кримського ханства і жодного разу не зазнав поразки. </a:t>
            </a:r>
          </a:p>
          <a:p>
            <a:pPr algn="just"/>
            <a:endParaRPr lang="uk-UA" sz="35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3500" dirty="0" smtClean="0">
                <a:latin typeface="Times New Roman" pitchFamily="18" charset="0"/>
                <a:cs typeface="Times New Roman" pitchFamily="18" charset="0"/>
              </a:rPr>
              <a:t>Іван Сірко ще за життя став героєм багатьох легенд, чимало з яких записав відомий історик, дослідник історії козацтва Дмитро Яворницький.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219682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ОЦІНІТЬ СЕБЕ:</a:t>
            </a:r>
            <a:endParaRPr lang="uk-UA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Autofit/>
          </a:bodyPr>
          <a:lstStyle/>
          <a:p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1. Накресліть лінію часу, позначте вказані дати та розв’яжіть хронологічну задачу.</a:t>
            </a:r>
          </a:p>
          <a:p>
            <a:pPr marL="0" indent="0" algn="just">
              <a:buNone/>
            </a:pPr>
            <a:r>
              <a:rPr lang="uk-UA" sz="14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Пересопницьке Євангеліє, що зберігалося в книгозбірні Мазепи, було передане 1701 р. в Переяславський Вознесенський собор, збудований коштом гетьмана. Скільки років було книзі, коли Мазепа передав її до Переяслава, якщо написано її в 1561 р.?</a:t>
            </a:r>
          </a:p>
          <a:p>
            <a:pPr marL="0" indent="0">
              <a:buNone/>
            </a:pPr>
            <a:endParaRPr lang="uk-UA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2. Виберіть речення, у яких ідеться про гетьмана Богдана Хмельницького, а в яких — про Івана Мазепу.</a:t>
            </a:r>
          </a:p>
          <a:p>
            <a:endParaRPr lang="uk-UA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uk-UA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1) У 1648 р. очолив Національно-визвольну війну.</a:t>
            </a:r>
          </a:p>
          <a:p>
            <a:pPr marL="0" indent="0" algn="just">
              <a:buNone/>
            </a:pPr>
            <a:r>
              <a:rPr lang="uk-UA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2) Гетьманував наприкінці 17 — на початку 18 ст.</a:t>
            </a:r>
          </a:p>
          <a:p>
            <a:pPr marL="0" indent="0" algn="just">
              <a:buNone/>
            </a:pPr>
            <a:r>
              <a:rPr lang="uk-UA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3) Для визволення України з-під влади московського царя уклав спілку зі шведським королем.</a:t>
            </a:r>
          </a:p>
          <a:p>
            <a:pPr marL="0" indent="0" algn="just">
              <a:buNone/>
            </a:pPr>
            <a:r>
              <a:rPr lang="uk-UA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4) Зажив слави будівничого української культури, на розвиток якої давав кошти з державної скарбниці та свої власні.</a:t>
            </a:r>
          </a:p>
          <a:p>
            <a:pPr marL="0" indent="0" algn="just">
              <a:buNone/>
            </a:pPr>
            <a:r>
              <a:rPr lang="uk-UA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5) Його діяльність протягом першого року Національно-визвольної війни сприяла утворенню української козацької держави.</a:t>
            </a:r>
          </a:p>
          <a:p>
            <a:pPr marL="0" indent="0" algn="just">
              <a:buNone/>
            </a:pPr>
            <a:r>
              <a:rPr lang="uk-UA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6) Був першим керівником козацької держави Війська Запорізького — гетьманом, маючи найвищу владу в ній.</a:t>
            </a:r>
          </a:p>
          <a:p>
            <a:pPr marL="0" indent="0">
              <a:buNone/>
            </a:pPr>
            <a:endParaRPr lang="uk-UA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. Чому свідчення джерел про історичних діячів бувають суперечливими?</a:t>
            </a:r>
            <a:endParaRPr lang="uk-UA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179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Домашнє завдання</a:t>
            </a:r>
            <a:endParaRPr lang="uk-UA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Опрацювати відповідний матеріал підручника – параграф 22.</a:t>
            </a:r>
          </a:p>
          <a:p>
            <a:pPr algn="just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Створити кросворд на тему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«Українське козацтво» на 12 слів.</a:t>
            </a: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494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>
            <a:noAutofit/>
          </a:bodyPr>
          <a:lstStyle/>
          <a:p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ПЕРЕВІРКА ДОМАШНЬОГО ЗАВДАННЯ </a:t>
            </a:r>
            <a:br>
              <a:rPr lang="uk-UA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(тема «Як </a:t>
            </a:r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історики 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досліджують княжу добу»)</a:t>
            </a:r>
            <a:endParaRPr lang="uk-UA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84576"/>
          </a:xfrm>
        </p:spPr>
        <p:txBody>
          <a:bodyPr>
            <a:normAutofit fontScale="47500" lnSpcReduction="20000"/>
          </a:bodyPr>
          <a:lstStyle/>
          <a:p>
            <a:pPr marL="0" indent="0" algn="just">
              <a:buNone/>
            </a:pP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1. Скориставшись картою на с. 36, дайте відповіді: 1) На які території поширювалася влада князя Олега наприкінці його правління? 2) Які князі і коли ходили походами проти Візантії?</a:t>
            </a:r>
          </a:p>
          <a:p>
            <a:pPr algn="just"/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 Які історичні факти стосуються володарювання Данила Романовича?</a:t>
            </a:r>
          </a:p>
          <a:p>
            <a:pPr algn="just"/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uk-UA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1) Коронувався як король Русі. </a:t>
            </a:r>
          </a:p>
          <a:p>
            <a:pPr marL="0" indent="0" algn="just">
              <a:buNone/>
            </a:pPr>
            <a:r>
              <a:rPr lang="uk-UA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2) Запровадив християнство як державну релігію, збудував Софійський собор. </a:t>
            </a:r>
          </a:p>
          <a:p>
            <a:pPr marL="0" indent="0" algn="just">
              <a:buNone/>
            </a:pPr>
            <a:r>
              <a:rPr lang="uk-UA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3) Князь, з ім’ям якого пов’язують розквіт Галицько-Волинської держави в 13 ст. </a:t>
            </a:r>
          </a:p>
          <a:p>
            <a:pPr marL="0" indent="0" algn="just">
              <a:buNone/>
            </a:pPr>
            <a:r>
              <a:rPr lang="uk-UA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4) Відвідав столицю Золотої Орди, де зустрівся з ханом Батиєм. </a:t>
            </a:r>
          </a:p>
          <a:p>
            <a:pPr marL="0" indent="0" algn="just">
              <a:buNone/>
            </a:pPr>
            <a:r>
              <a:rPr lang="uk-UA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5) Відвідав Візантію, де мав урочисту зустріч із Візантійським імператором. </a:t>
            </a:r>
          </a:p>
          <a:p>
            <a:pPr marL="0" indent="0" algn="just">
              <a:buNone/>
            </a:pPr>
            <a:r>
              <a:rPr lang="uk-UA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6) Підкорив Києву території від Балтійського моря до Чорного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 Накресліть лінію часу, позначте відповідні дати на ній та розв’яжіть хронологічну задачу.</a:t>
            </a:r>
          </a:p>
          <a:p>
            <a:pPr marL="0" indent="0" algn="just">
              <a:buNone/>
            </a:pP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uk-UA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Скільки років було Данилові Романовичу під час битви з монголами на річці Калці 1223 р., якщо з літопису відомо, що, коли загинув його батько в 1205 р., князеві було 4 роки?</a:t>
            </a:r>
          </a:p>
          <a:p>
            <a:pPr algn="just"/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4. Що таке літопис? Про які події шкільного життя розповіли б у літописі своєї школи? 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428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АКТУАЛІЗАЦІЯ ОПОРНИХ ЗНАНЬ ТА МОТИВАЦІЯ ДІЯЛЬНОСТІ</a:t>
            </a:r>
            <a:endParaRPr lang="uk-UA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0" y="1556792"/>
            <a:ext cx="4032448" cy="4569371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uk-UA" sz="2900" dirty="0" smtClean="0">
                <a:latin typeface="Times New Roman" pitchFamily="18" charset="0"/>
                <a:cs typeface="Times New Roman" pitchFamily="18" charset="0"/>
              </a:rPr>
              <a:t>Роздивіться малюнки Сергія Васильківського. </a:t>
            </a:r>
          </a:p>
          <a:p>
            <a:pPr algn="just"/>
            <a:endParaRPr lang="uk-UA" sz="29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900" dirty="0" smtClean="0">
                <a:latin typeface="Times New Roman" pitchFamily="18" charset="0"/>
                <a:cs typeface="Times New Roman" pitchFamily="18" charset="0"/>
              </a:rPr>
              <a:t>На яких з них зображено українських козаків? Які деталі свідчать про це? </a:t>
            </a:r>
          </a:p>
          <a:p>
            <a:pPr algn="just"/>
            <a:endParaRPr lang="uk-UA" sz="29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900" dirty="0" smtClean="0">
                <a:latin typeface="Times New Roman" pitchFamily="18" charset="0"/>
                <a:cs typeface="Times New Roman" pitchFamily="18" charset="0"/>
              </a:rPr>
              <a:t>Які риси вдачі козаків утілив художник? Чи вважаєте ці риси чеснотами? Хто з діячів історії України, на вашу думку, уособлював козацький характер? Як козацький характер пов’язаний із подіями козацької історії? </a:t>
            </a:r>
          </a:p>
          <a:p>
            <a:pPr algn="just"/>
            <a:endParaRPr lang="uk-UA" sz="29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900" dirty="0" smtClean="0">
                <a:latin typeface="Times New Roman" pitchFamily="18" charset="0"/>
                <a:cs typeface="Times New Roman" pitchFamily="18" charset="0"/>
              </a:rPr>
              <a:t>Як ви думаєте, чи знав художник про події козацької епохи? Про які події козацької історії знаєте ви? А звідки про козацьку добу довідуються історики?</a:t>
            </a:r>
          </a:p>
          <a:p>
            <a:pPr algn="just"/>
            <a:endParaRPr lang="uk-UA" dirty="0" smtClean="0"/>
          </a:p>
          <a:p>
            <a:endParaRPr lang="uk-U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89088"/>
            <a:ext cx="3588643" cy="1704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7629" y="3789040"/>
            <a:ext cx="3630566" cy="1697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5477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ВИВЧЕННЯ НОВОГО 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МАТЕРІАЛУ</a:t>
            </a:r>
            <a:br>
              <a:rPr lang="uk-UA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План уроку:</a:t>
            </a:r>
            <a:endParaRPr lang="uk-UA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1. Хто уславився як найвидатніший козацький літописець?</a:t>
            </a:r>
          </a:p>
          <a:p>
            <a:pPr marL="0" indent="0" algn="just">
              <a:buNone/>
            </a:pP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2. Кого називають історичними постатями і на підставі чого визначають роль таких людей в історії?</a:t>
            </a:r>
          </a:p>
          <a:p>
            <a:pPr marL="0" indent="0" algn="just">
              <a:buNone/>
            </a:pP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3. Що джерела розповідають про гетьмана Івана Мазепу?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538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1. Хто уславився як найвидатніший козацький літописець?</a:t>
            </a:r>
            <a:endParaRPr lang="uk-UA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203848" y="1340768"/>
            <a:ext cx="5482952" cy="5256584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900" b="1" dirty="0" smtClean="0">
                <a:latin typeface="Times New Roman" pitchFamily="18" charset="0"/>
                <a:cs typeface="Times New Roman" pitchFamily="18" charset="0"/>
              </a:rPr>
              <a:t>Літописами</a:t>
            </a:r>
            <a:r>
              <a:rPr lang="uk-UA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в широкому </a:t>
            </a:r>
            <a:r>
              <a:rPr lang="uk-UA" sz="2900" dirty="0" smtClean="0">
                <a:latin typeface="Times New Roman" pitchFamily="18" charset="0"/>
                <a:cs typeface="Times New Roman" pitchFamily="18" charset="0"/>
              </a:rPr>
              <a:t>значенні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900" dirty="0" smtClean="0">
                <a:latin typeface="Times New Roman" pitchFamily="18" charset="0"/>
                <a:cs typeface="Times New Roman" pitchFamily="18" charset="0"/>
              </a:rPr>
              <a:t>називають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900" dirty="0" smtClean="0">
                <a:latin typeface="Times New Roman" pitchFamily="18" charset="0"/>
                <a:cs typeface="Times New Roman" pitchFamily="18" charset="0"/>
              </a:rPr>
              <a:t>історико-літературний твір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, в </a:t>
            </a:r>
            <a:r>
              <a:rPr lang="uk-UA" sz="2900" dirty="0" smtClean="0">
                <a:latin typeface="Times New Roman" pitchFamily="18" charset="0"/>
                <a:cs typeface="Times New Roman" pitchFamily="18" charset="0"/>
              </a:rPr>
              <a:t>якому оповідь ведеться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за роками.</a:t>
            </a:r>
          </a:p>
          <a:p>
            <a:pPr algn="just"/>
            <a:endParaRPr lang="uk-UA" sz="29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900" dirty="0" smtClean="0">
                <a:latin typeface="Times New Roman" pitchFamily="18" charset="0"/>
                <a:cs typeface="Times New Roman" pitchFamily="18" charset="0"/>
              </a:rPr>
              <a:t>Слави найвидатнішого козацького літописця зажив </a:t>
            </a:r>
            <a:r>
              <a:rPr lang="uk-UA" sz="2900" b="1" dirty="0" smtClean="0">
                <a:latin typeface="Times New Roman" pitchFamily="18" charset="0"/>
                <a:cs typeface="Times New Roman" pitchFamily="18" charset="0"/>
              </a:rPr>
              <a:t>Самійло Величко</a:t>
            </a:r>
            <a:r>
              <a:rPr lang="uk-UA" sz="29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endParaRPr lang="uk-UA" sz="29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900" b="1" dirty="0" smtClean="0">
                <a:latin typeface="Times New Roman" pitchFamily="18" charset="0"/>
                <a:cs typeface="Times New Roman" pitchFamily="18" charset="0"/>
              </a:rPr>
              <a:t>Оповів</a:t>
            </a:r>
            <a:r>
              <a:rPr lang="uk-UA" sz="2900" dirty="0" smtClean="0">
                <a:latin typeface="Times New Roman" pitchFamily="18" charset="0"/>
                <a:cs typeface="Times New Roman" pitchFamily="18" charset="0"/>
              </a:rPr>
              <a:t> про найважливіші події </a:t>
            </a:r>
            <a:r>
              <a:rPr lang="uk-UA" sz="2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від 1648 р. до 1700 р</a:t>
            </a:r>
            <a:r>
              <a:rPr lang="uk-UA" sz="2900" dirty="0" smtClean="0">
                <a:latin typeface="Times New Roman" pitchFamily="18" charset="0"/>
                <a:cs typeface="Times New Roman" pitchFamily="18" charset="0"/>
              </a:rPr>
              <a:t>., </a:t>
            </a:r>
            <a:r>
              <a:rPr lang="uk-UA" sz="2900" b="1" dirty="0" smtClean="0">
                <a:latin typeface="Times New Roman" pitchFamily="18" charset="0"/>
                <a:cs typeface="Times New Roman" pitchFamily="18" charset="0"/>
              </a:rPr>
              <a:t>навів</a:t>
            </a:r>
            <a:r>
              <a:rPr lang="uk-UA" sz="2900" dirty="0" smtClean="0">
                <a:latin typeface="Times New Roman" pitchFamily="18" charset="0"/>
                <a:cs typeface="Times New Roman" pitchFamily="18" charset="0"/>
              </a:rPr>
              <a:t> чимало документів тих літ, свідчення очевидців, життєписи гетьманів </a:t>
            </a:r>
            <a:r>
              <a:rPr lang="uk-UA" sz="2900" b="1" dirty="0" smtClean="0">
                <a:latin typeface="Times New Roman" pitchFamily="18" charset="0"/>
                <a:cs typeface="Times New Roman" pitchFamily="18" charset="0"/>
              </a:rPr>
              <a:t>проілюстрував</a:t>
            </a:r>
            <a:r>
              <a:rPr lang="uk-UA" sz="2900" dirty="0" smtClean="0">
                <a:latin typeface="Times New Roman" pitchFamily="18" charset="0"/>
                <a:cs typeface="Times New Roman" pitchFamily="18" charset="0"/>
              </a:rPr>
              <a:t> портретами. </a:t>
            </a:r>
          </a:p>
          <a:p>
            <a:pPr algn="just"/>
            <a:endParaRPr lang="uk-UA" sz="29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900" dirty="0" smtClean="0">
                <a:latin typeface="Times New Roman" pitchFamily="18" charset="0"/>
                <a:cs typeface="Times New Roman" pitchFamily="18" charset="0"/>
              </a:rPr>
              <a:t>Самійло Величко перевіряв кожен із документів, користувався багатьма писемними джерелами, зокрема й чужоземними. </a:t>
            </a:r>
          </a:p>
          <a:p>
            <a:pPr algn="just"/>
            <a:endParaRPr lang="uk-UA" sz="29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900" dirty="0" smtClean="0">
                <a:latin typeface="Times New Roman" pitchFamily="18" charset="0"/>
                <a:cs typeface="Times New Roman" pitchFamily="18" charset="0"/>
              </a:rPr>
              <a:t>Тривалий час праця Величка залишалася в рукописі. Видрукувано її було в 19 ст. — без закінчення та з прогалинами. </a:t>
            </a:r>
          </a:p>
          <a:p>
            <a:pPr algn="just"/>
            <a:endParaRPr lang="uk-UA" sz="29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900" dirty="0" smtClean="0">
                <a:latin typeface="Times New Roman" pitchFamily="18" charset="0"/>
                <a:cs typeface="Times New Roman" pitchFamily="18" charset="0"/>
              </a:rPr>
              <a:t>Одначе й пошкоджений літопис є безцінним джерелом із вивчення української історії.</a:t>
            </a:r>
          </a:p>
          <a:p>
            <a:endParaRPr lang="uk-UA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4957" y="2204864"/>
            <a:ext cx="1657498" cy="2697497"/>
          </a:xfrm>
        </p:spPr>
      </p:pic>
      <p:sp>
        <p:nvSpPr>
          <p:cNvPr id="8" name="Прямоугольник 7"/>
          <p:cNvSpPr/>
          <p:nvPr/>
        </p:nvSpPr>
        <p:spPr>
          <a:xfrm>
            <a:off x="539552" y="5517232"/>
            <a:ext cx="22483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Титульний аркуш літопису Самійла Величка.</a:t>
            </a:r>
            <a:endParaRPr lang="uk-UA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365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1. Хто уславився як найвидатніший козацький літописець?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5445224"/>
            <a:ext cx="7272808" cy="1196752"/>
          </a:xfrm>
        </p:spPr>
        <p:txBody>
          <a:bodyPr>
            <a:noAutofit/>
          </a:bodyPr>
          <a:lstStyle/>
          <a:p>
            <a:pPr algn="just"/>
            <a:endParaRPr lang="uk-UA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Прочитайте уривок з літопису Самійла Величка і надайте відповіді на запитання: </a:t>
            </a:r>
          </a:p>
          <a:p>
            <a:pPr algn="just">
              <a:buAutoNum type="arabicPeriod"/>
            </a:pPr>
            <a:r>
              <a:rPr lang="uk-UA" sz="1400" b="1" i="1" dirty="0" smtClean="0">
                <a:latin typeface="Times New Roman" pitchFamily="18" charset="0"/>
                <a:cs typeface="Times New Roman" pitchFamily="18" charset="0"/>
              </a:rPr>
              <a:t>Про яку історичну подію йдеться в уривку? Коли вона відбулася? </a:t>
            </a:r>
          </a:p>
          <a:p>
            <a:pPr algn="just">
              <a:buAutoNum type="arabicPeriod"/>
            </a:pPr>
            <a:r>
              <a:rPr lang="uk-UA" sz="1400" b="1" i="1" dirty="0" smtClean="0">
                <a:latin typeface="Times New Roman" pitchFamily="18" charset="0"/>
                <a:cs typeface="Times New Roman" pitchFamily="18" charset="0"/>
              </a:rPr>
              <a:t>Які деталі в розповіді літописця видалися вам найцікавішими? </a:t>
            </a:r>
            <a:endParaRPr lang="uk-UA" sz="1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Вертикальный свиток 3"/>
          <p:cNvSpPr/>
          <p:nvPr/>
        </p:nvSpPr>
        <p:spPr>
          <a:xfrm>
            <a:off x="0" y="1124744"/>
            <a:ext cx="9108504" cy="4464496"/>
          </a:xfrm>
          <a:prstGeom prst="verticalScrol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endParaRPr lang="uk-UA" sz="13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uk-UA" sz="13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uk-UA" sz="1600" i="1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uk-UA" sz="1500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sz="1500" i="1" dirty="0">
                <a:latin typeface="Times New Roman" pitchFamily="18" charset="0"/>
                <a:cs typeface="Times New Roman" pitchFamily="18" charset="0"/>
              </a:rPr>
              <a:t>Запорізьке військо одностайно й одноголосно назвало Хмельницького своїм гетьманом і 19 квітня постановило й обіцялося стояти за нього у війні з поляками, навіть якщо треба буде головами накласти. Після цієї постанови вислано січового писаря з іншим значним товариством, щоб вони взяли і принесли на раду військові клейноди. Посланці все те виконали, вказані клейноди принесли на раду й вручили їх зараз же Хмельницькому. А ті клейноди були такі: дуже гарна королівська </a:t>
            </a:r>
            <a:r>
              <a:rPr lang="uk-UA" sz="1500" i="1" dirty="0" err="1">
                <a:latin typeface="Times New Roman" pitchFamily="18" charset="0"/>
                <a:cs typeface="Times New Roman" pitchFamily="18" charset="0"/>
              </a:rPr>
              <a:t>золотописна</a:t>
            </a:r>
            <a:r>
              <a:rPr lang="uk-UA" sz="1500" i="1" dirty="0">
                <a:latin typeface="Times New Roman" pitchFamily="18" charset="0"/>
                <a:cs typeface="Times New Roman" pitchFamily="18" charset="0"/>
              </a:rPr>
              <a:t> корогва, дуже модний бунчук з позолоченою галкою й деревцем, дуже майстерно зроблена й оздоблена коштовним камінням срібна позолочена булава, срібна військова печатка та нові мідяні великі котли з довбишем. До того всього приставлено було три легкі польові гармати з додачею до них пороху й куль, з амуніцією і пушкарями</a:t>
            </a:r>
            <a:r>
              <a:rPr lang="uk-UA" sz="15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/>
            <a:endParaRPr lang="uk-UA" sz="1500" i="1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uk-UA" sz="1500" i="1" dirty="0" smtClean="0">
                <a:latin typeface="Times New Roman" pitchFamily="18" charset="0"/>
                <a:cs typeface="Times New Roman" pitchFamily="18" charset="0"/>
              </a:rPr>
              <a:t>         Коли </a:t>
            </a:r>
            <a:r>
              <a:rPr lang="uk-UA" sz="1500" i="1" dirty="0">
                <a:latin typeface="Times New Roman" pitchFamily="18" charset="0"/>
                <a:cs typeface="Times New Roman" pitchFamily="18" charset="0"/>
              </a:rPr>
              <a:t>вибрали Хмельницького на гетьмана, військо привітало його в честь гетьманства і висловило загальне бажання й готовність іти на війну... Після того гучно випалили з усіх гармат, а було їх біля п’ятдесяти. Затим гримнули зі своїх мушкетів всі піші, що стояли в лаштунках посеред січового майдану й за Січчю, — налічувалося їх більше десяти тисяч. Так палили з гармат і мушкетів тричі, а тоді розійшлися на свої обіди по куренях».</a:t>
            </a:r>
          </a:p>
          <a:p>
            <a:pPr algn="ct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358203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1. Хто уславився як найвидатніший козацький літописець?</a:t>
            </a:r>
            <a:endParaRPr lang="uk-UA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3528" y="1844824"/>
            <a:ext cx="4038600" cy="1756792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Клейноди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— відзнаки, які символізували козацьку владу. До клейнодів належали корогва (прапор), бунчук, булава та печатка з гербом. Булава була символом гетьманської влади.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4008" y="1412776"/>
            <a:ext cx="4110017" cy="5137522"/>
          </a:xfrm>
        </p:spPr>
      </p:pic>
      <p:pic>
        <p:nvPicPr>
          <p:cNvPr id="5122" name="Picture 2" descr="Козацькі клейнод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717032"/>
            <a:ext cx="2592288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8952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2. Кого називають історичними постатями і на підставі чого визначають роль таких людей в історії?</a:t>
            </a:r>
            <a:endParaRPr lang="uk-UA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67944" y="3501008"/>
            <a:ext cx="4824537" cy="3356992"/>
          </a:xfrm>
        </p:spPr>
        <p:txBody>
          <a:bodyPr>
            <a:normAutofit fontScale="32500" lnSpcReduction="20000"/>
          </a:bodyPr>
          <a:lstStyle/>
          <a:p>
            <a:pPr algn="just"/>
            <a:endParaRPr lang="uk-UA" sz="43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4300" dirty="0" smtClean="0">
                <a:latin typeface="Times New Roman" pitchFamily="18" charset="0"/>
                <a:cs typeface="Times New Roman" pitchFamily="18" charset="0"/>
              </a:rPr>
              <a:t>Таких людей, імена і вчинки яких засвідчені джерелами і діяння яких впливали на перебіг історичних подій, називають </a:t>
            </a:r>
            <a:r>
              <a:rPr lang="uk-UA" sz="4300" b="1" dirty="0" smtClean="0">
                <a:latin typeface="Times New Roman" pitchFamily="18" charset="0"/>
                <a:cs typeface="Times New Roman" pitchFamily="18" charset="0"/>
              </a:rPr>
              <a:t>історичними постатями (або особами). </a:t>
            </a:r>
          </a:p>
          <a:p>
            <a:pPr algn="just"/>
            <a:endParaRPr lang="uk-UA" sz="43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4300" dirty="0" smtClean="0">
                <a:latin typeface="Times New Roman" pitchFamily="18" charset="0"/>
                <a:cs typeface="Times New Roman" pitchFamily="18" charset="0"/>
              </a:rPr>
              <a:t>Ви вже знаєте, що історичною постаттю, чиє ім’я стало символом доби козацтва, є </a:t>
            </a:r>
            <a:r>
              <a:rPr lang="uk-UA" sz="4300" b="1" dirty="0" smtClean="0">
                <a:latin typeface="Times New Roman" pitchFamily="18" charset="0"/>
                <a:cs typeface="Times New Roman" pitchFamily="18" charset="0"/>
              </a:rPr>
              <a:t>Богдан Хмельницький</a:t>
            </a:r>
            <a:r>
              <a:rPr lang="uk-UA" sz="43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endParaRPr lang="uk-UA" sz="43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4300" dirty="0" smtClean="0">
                <a:latin typeface="Times New Roman" pitchFamily="18" charset="0"/>
                <a:cs typeface="Times New Roman" pitchFamily="18" charset="0"/>
              </a:rPr>
              <a:t>Збереглася ікона Покрови Богородиці з портретом Богдана Хмельницького. </a:t>
            </a:r>
          </a:p>
          <a:p>
            <a:pPr algn="just"/>
            <a:endParaRPr lang="uk-UA" sz="43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4300" dirty="0" smtClean="0">
                <a:latin typeface="Times New Roman" pitchFamily="18" charset="0"/>
                <a:cs typeface="Times New Roman" pitchFamily="18" charset="0"/>
              </a:rPr>
              <a:t>Гетьмана на ній зображено в отороченій чорним хутром червоній шапці, прикрашеній білими перами, в атласному жупані й накидці з широким чорним хутряним коміром, з булавою в лівій руці. </a:t>
            </a:r>
            <a:endParaRPr lang="uk-UA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3288065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591238"/>
            <a:ext cx="1727242" cy="1945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3242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3. Що джерела розповідають про гетьмана Івана Мазепу?</a:t>
            </a:r>
            <a:endParaRPr lang="uk-UA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27984" y="1268760"/>
            <a:ext cx="4536504" cy="5256584"/>
          </a:xfrm>
        </p:spPr>
        <p:txBody>
          <a:bodyPr>
            <a:normAutofit fontScale="47500" lnSpcReduction="20000"/>
          </a:bodyPr>
          <a:lstStyle/>
          <a:p>
            <a:pPr algn="just"/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Ще однією непересічною історичною постаттю доби козацтва є гетьман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Іван Мазепа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Іванові Мазепі випало гетьманувати, коли посилився наступ на незалежність Української держави з боку російського царя. </a:t>
            </a:r>
          </a:p>
          <a:p>
            <a:pPr algn="just"/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Іван Мазепа вирішив скористатися з війни між Росією та Швецією й виступити на боці шведського короля Карла 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XII.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Проте намірам Мазепи здійснитися не судилося. Гетьман змушений був покинути рідну землю. На чужині того-таки року він помер.</a:t>
            </a:r>
          </a:p>
          <a:p>
            <a:pPr algn="just"/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Із джерел довідуємося, що Іван Мазепа здобув гарну освіту. Гетьман володів десятьма мовами. </a:t>
            </a:r>
          </a:p>
          <a:p>
            <a:pPr algn="just"/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Здобувши гетьманську булаву, особливо піклувався про духовне життя. Коштом гетьмана було, зокрема, споруджено кілька десятків нових храмів, піднято з руїн чимало церков княжої доби. </a:t>
            </a:r>
            <a:endParaRPr lang="uk-UA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12776"/>
            <a:ext cx="3240360" cy="4771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0950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1326</Words>
  <Application>Microsoft Office PowerPoint</Application>
  <PresentationFormat>Экран (4:3)</PresentationFormat>
  <Paragraphs>112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ЩОБ КОЗАЦЬКА СЛАВА ПОВІК НЕ ПРОПАЛА  або  ЯК ІСТОРИКИ ДОСЛІДЖУЮТЬ КОЗАЦЬКУ ДОБУ</vt:lpstr>
      <vt:lpstr>ПЕРЕВІРКА ДОМАШНЬОГО ЗАВДАННЯ  (тема «Як історики досліджують княжу добу»)</vt:lpstr>
      <vt:lpstr>АКТУАЛІЗАЦІЯ ОПОРНИХ ЗНАНЬ ТА МОТИВАЦІЯ ДІЯЛЬНОСТІ</vt:lpstr>
      <vt:lpstr>ВИВЧЕННЯ НОВОГО МАТЕРІАЛУ План уроку:</vt:lpstr>
      <vt:lpstr>1. Хто уславився як найвидатніший козацький літописець?</vt:lpstr>
      <vt:lpstr>1. Хто уславився як найвидатніший козацький літописець?</vt:lpstr>
      <vt:lpstr>1. Хто уславився як найвидатніший козацький літописець?</vt:lpstr>
      <vt:lpstr>2. Кого називають історичними постатями і на підставі чого визначають роль таких людей в історії?</vt:lpstr>
      <vt:lpstr>3. Що джерела розповідають про гетьмана Івана Мазепу?</vt:lpstr>
      <vt:lpstr>Гра «Правда-неправда»</vt:lpstr>
      <vt:lpstr>Іван Сірко</vt:lpstr>
      <vt:lpstr>ОЦІНІТЬ СЕБЕ:</vt:lpstr>
      <vt:lpstr>Домашнє завдання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ЩОБ КОЗАЦЬКА СЛАВА ПОВІК НЕ ПРОПАЛА  або  ЯК ІСТОРИКИ ДОСЛІДЖУЮТЬ КОЗАЦЬКУ ДОБУ</dc:title>
  <dc:creator>Натали</dc:creator>
  <cp:lastModifiedBy>Натали</cp:lastModifiedBy>
  <cp:revision>13</cp:revision>
  <dcterms:created xsi:type="dcterms:W3CDTF">2020-03-30T12:35:28Z</dcterms:created>
  <dcterms:modified xsi:type="dcterms:W3CDTF">2020-03-31T13:25:47Z</dcterms:modified>
</cp:coreProperties>
</file>